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1"/>
    <p:sldMasterId id="2147483648" r:id="rId2"/>
    <p:sldMasterId id="2147483668" r:id="rId3"/>
    <p:sldMasterId id="2147483675" r:id="rId4"/>
  </p:sldMasterIdLst>
  <p:notesMasterIdLst>
    <p:notesMasterId r:id="rId23"/>
  </p:notesMasterIdLst>
  <p:sldIdLst>
    <p:sldId id="256" r:id="rId5"/>
    <p:sldId id="268" r:id="rId6"/>
    <p:sldId id="257" r:id="rId7"/>
    <p:sldId id="260" r:id="rId8"/>
    <p:sldId id="261" r:id="rId9"/>
    <p:sldId id="258" r:id="rId10"/>
    <p:sldId id="262" r:id="rId11"/>
    <p:sldId id="266" r:id="rId12"/>
    <p:sldId id="265" r:id="rId13"/>
    <p:sldId id="267" r:id="rId14"/>
    <p:sldId id="264" r:id="rId15"/>
    <p:sldId id="272" r:id="rId16"/>
    <p:sldId id="271" r:id="rId17"/>
    <p:sldId id="263" r:id="rId18"/>
    <p:sldId id="269" r:id="rId19"/>
    <p:sldId id="270" r:id="rId20"/>
    <p:sldId id="273" r:id="rId21"/>
    <p:sldId id="274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oposing" id="{54F7DC8E-815F-409D-B2A0-9AC2A2F104AD}">
          <p14:sldIdLst>
            <p14:sldId id="256"/>
            <p14:sldId id="268"/>
            <p14:sldId id="257"/>
            <p14:sldId id="260"/>
          </p14:sldIdLst>
        </p14:section>
        <p14:section name="influence" id="{2B34138E-A8E5-4226-B0FF-357C9BB523D2}">
          <p14:sldIdLst>
            <p14:sldId id="261"/>
            <p14:sldId id="258"/>
            <p14:sldId id="262"/>
            <p14:sldId id="266"/>
            <p14:sldId id="265"/>
          </p14:sldIdLst>
        </p14:section>
        <p14:section name="proposal" id="{251946C7-000F-4C9F-8C0E-A838103D2BA5}">
          <p14:sldIdLst>
            <p14:sldId id="267"/>
            <p14:sldId id="264"/>
            <p14:sldId id="272"/>
          </p14:sldIdLst>
        </p14:section>
        <p14:section name="prospect" id="{F90D47C8-1B3E-4FB5-9746-080DFA52A266}">
          <p14:sldIdLst>
            <p14:sldId id="271"/>
            <p14:sldId id="263"/>
            <p14:sldId id="269"/>
            <p14:sldId id="270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5" autoAdjust="0"/>
    <p:restoredTop sz="94464" autoAdjust="0"/>
  </p:normalViewPr>
  <p:slideViewPr>
    <p:cSldViewPr snapToGrid="0">
      <p:cViewPr varScale="1">
        <p:scale>
          <a:sx n="110" d="100"/>
          <a:sy n="110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90BEE-DF1B-40F5-8D76-5A3BB8EB9F40}" type="datetimeFigureOut">
              <a:rPr lang="zh-CN" altLang="en-US" smtClean="0"/>
              <a:t>2016/9/8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E8D3AA-1702-47A7-A8FD-88CECA12F6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509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4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8536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1784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33288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2611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42220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35749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39798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66827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62056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5842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0016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4548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80284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1289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8755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0714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1993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675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79332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76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6070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9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9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hidden="1"/>
          <p:cNvSpPr/>
          <p:nvPr userDrawn="1"/>
        </p:nvSpPr>
        <p:spPr>
          <a:xfrm>
            <a:off x="0" y="2"/>
            <a:ext cx="12191999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hidden="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" y="-9961"/>
            <a:ext cx="12184115" cy="6867963"/>
          </a:xfrm>
          <a:prstGeom prst="rect">
            <a:avLst/>
          </a:prstGeom>
        </p:spPr>
      </p:pic>
      <p:pic>
        <p:nvPicPr>
          <p:cNvPr id="11" name="图片 10" hidden="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8"/>
          <a:stretch/>
        </p:blipFill>
        <p:spPr>
          <a:xfrm>
            <a:off x="7513056" y="-14596"/>
            <a:ext cx="4678944" cy="68679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hidden="1"/>
          <p:cNvSpPr/>
          <p:nvPr userDrawn="1"/>
        </p:nvSpPr>
        <p:spPr>
          <a:xfrm>
            <a:off x="0" y="2"/>
            <a:ext cx="12191999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hidden="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" y="-9961"/>
            <a:ext cx="12184115" cy="6867963"/>
          </a:xfrm>
          <a:prstGeom prst="rect">
            <a:avLst/>
          </a:prstGeom>
        </p:spPr>
      </p:pic>
      <p:pic>
        <p:nvPicPr>
          <p:cNvPr id="11" name="图片 10" hidden="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8"/>
          <a:stretch/>
        </p:blipFill>
        <p:spPr>
          <a:xfrm>
            <a:off x="7513056" y="-14596"/>
            <a:ext cx="4678944" cy="68679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7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hidden="1"/>
          <p:cNvSpPr/>
          <p:nvPr userDrawn="1"/>
        </p:nvSpPr>
        <p:spPr>
          <a:xfrm>
            <a:off x="0" y="2"/>
            <a:ext cx="12191999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hidden="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" y="-9961"/>
            <a:ext cx="12184115" cy="6867963"/>
          </a:xfrm>
          <a:prstGeom prst="rect">
            <a:avLst/>
          </a:prstGeom>
        </p:spPr>
      </p:pic>
      <p:pic>
        <p:nvPicPr>
          <p:cNvPr id="11" name="图片 10" hidden="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8"/>
          <a:stretch/>
        </p:blipFill>
        <p:spPr>
          <a:xfrm>
            <a:off x="7513056" y="-14596"/>
            <a:ext cx="4678944" cy="68679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9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hidden="1"/>
          <p:cNvSpPr/>
          <p:nvPr userDrawn="1"/>
        </p:nvSpPr>
        <p:spPr>
          <a:xfrm>
            <a:off x="0" y="2"/>
            <a:ext cx="12191999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hidden="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" y="-9961"/>
            <a:ext cx="12184115" cy="6867963"/>
          </a:xfrm>
          <a:prstGeom prst="rect">
            <a:avLst/>
          </a:prstGeom>
        </p:spPr>
      </p:pic>
      <p:pic>
        <p:nvPicPr>
          <p:cNvPr id="11" name="图片 10" hidden="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8"/>
          <a:stretch/>
        </p:blipFill>
        <p:spPr>
          <a:xfrm>
            <a:off x="7513056" y="-14596"/>
            <a:ext cx="4678944" cy="68679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295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51pptmoban.com/" TargetMode="External"/><Relationship Id="rId2" Type="http://schemas.openxmlformats.org/officeDocument/2006/relationships/hyperlink" Target="http://www.yanj.cn/store-7124.html" TargetMode="Externa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7" t="-278" r="6884" b="1"/>
          <a:stretch/>
        </p:blipFill>
        <p:spPr>
          <a:xfrm>
            <a:off x="5713" y="0"/>
            <a:ext cx="12186287" cy="68580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14" name="矩形 13"/>
          <p:cNvSpPr/>
          <p:nvPr/>
        </p:nvSpPr>
        <p:spPr>
          <a:xfrm>
            <a:off x="3536806" y="1271034"/>
            <a:ext cx="5148865" cy="4001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Gotham" panose="02000604030000020004" pitchFamily="50" charset="0"/>
                <a:cs typeface="Myriad Arabic" panose="01010101010101010101" pitchFamily="50" charset="-78"/>
              </a:rPr>
              <a:t>China United Telecommunications </a:t>
            </a:r>
            <a:r>
              <a:rPr lang="en-US" altLang="zh-CN" sz="2000" dirty="0" err="1" smtClean="0">
                <a:solidFill>
                  <a:schemeClr val="bg1"/>
                </a:solidFill>
                <a:latin typeface="Gotham" panose="02000604030000020004" pitchFamily="50" charset="0"/>
                <a:cs typeface="Myriad Arabic" panose="01010101010101010101" pitchFamily="50" charset="-78"/>
              </a:rPr>
              <a:t>Co.Ltd</a:t>
            </a:r>
            <a:r>
              <a:rPr lang="en-US" altLang="zh-CN" sz="2000" dirty="0" smtClean="0">
                <a:solidFill>
                  <a:schemeClr val="bg1"/>
                </a:solidFill>
                <a:latin typeface="Gotham" panose="02000604030000020004" pitchFamily="50" charset="0"/>
                <a:cs typeface="Myriad Arabic" panose="01010101010101010101" pitchFamily="50" charset="-78"/>
              </a:rPr>
              <a:t>.</a:t>
            </a:r>
            <a:endParaRPr lang="en-US" altLang="zh-CN" sz="2000" dirty="0">
              <a:solidFill>
                <a:schemeClr val="bg1"/>
              </a:solidFill>
              <a:latin typeface="Gotham" panose="02000604030000020004" pitchFamily="50" charset="0"/>
              <a:cs typeface="Myriad Arabic" panose="01010101010101010101" pitchFamily="50" charset="-78"/>
            </a:endParaRPr>
          </a:p>
        </p:txBody>
      </p:sp>
      <p:sp>
        <p:nvSpPr>
          <p:cNvPr id="18" name="燕尾形 17"/>
          <p:cNvSpPr/>
          <p:nvPr/>
        </p:nvSpPr>
        <p:spPr>
          <a:xfrm rot="5400000">
            <a:off x="6024873" y="4020089"/>
            <a:ext cx="201760" cy="325121"/>
          </a:xfrm>
          <a:prstGeom prst="chevron">
            <a:avLst>
              <a:gd name="adj" fmla="val 8829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461242" y="4797162"/>
            <a:ext cx="5506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600" spc="1500">
                <a:solidFill>
                  <a:schemeClr val="bg1"/>
                </a:solidFill>
                <a:latin typeface="Ping Hei" panose="02010800040101010101" pitchFamily="2" charset="-122"/>
                <a:ea typeface="Ping Hei" panose="02010800040101010101" pitchFamily="2" charset="-122"/>
                <a:cs typeface="Myriad Arabic" panose="01010101010101010101" pitchFamily="50" charset="-78"/>
              </a:defRPr>
            </a:lvl1pPr>
          </a:lstStyle>
          <a:p>
            <a:r>
              <a:rPr lang="zh-CN" altLang="en-US" sz="1800" dirty="0" smtClean="0"/>
              <a:t>所属</a:t>
            </a:r>
            <a:r>
              <a:rPr lang="en-US" altLang="zh-CN" sz="1800" dirty="0" smtClean="0"/>
              <a:t>-</a:t>
            </a:r>
            <a:r>
              <a:rPr lang="zh-CN" altLang="en-US" sz="1800" dirty="0" smtClean="0"/>
              <a:t>姓名</a:t>
            </a:r>
            <a:endParaRPr lang="zh-CN" altLang="en-US" sz="1800" dirty="0"/>
          </a:p>
        </p:txBody>
      </p:sp>
      <p:sp>
        <p:nvSpPr>
          <p:cNvPr id="22" name="矩形 21"/>
          <p:cNvSpPr/>
          <p:nvPr/>
        </p:nvSpPr>
        <p:spPr>
          <a:xfrm>
            <a:off x="2654116" y="2184776"/>
            <a:ext cx="6943273" cy="165062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>
            <a:innerShdw blurRad="1270000" dist="50800" dir="16200000">
              <a:prstClr val="black">
                <a:alpha val="50000"/>
              </a:prstClr>
            </a:inn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zh-CN" altLang="en-US" sz="4000" dirty="0" smtClean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 互联网</a:t>
            </a:r>
            <a:r>
              <a:rPr lang="en-US" altLang="zh-CN" sz="4000" dirty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+</a:t>
            </a:r>
            <a:r>
              <a:rPr lang="zh-CN" altLang="en-US" sz="4000" dirty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时代下，</a:t>
            </a:r>
            <a:endParaRPr lang="en-US" altLang="zh-CN" sz="4000" dirty="0">
              <a:solidFill>
                <a:schemeClr val="bg1"/>
              </a:solidFill>
              <a:effectLst>
                <a:innerShdw blurRad="76200">
                  <a:prstClr val="black"/>
                </a:innerShdw>
              </a:effectLst>
              <a:latin typeface="汉仪细行楷简" panose="02010609000101010101" pitchFamily="49" charset="-122"/>
              <a:ea typeface="汉仪细行楷简" panose="02010609000101010101" pitchFamily="49" charset="-122"/>
            </a:endParaRPr>
          </a:p>
          <a:p>
            <a:pPr lvl="0"/>
            <a:r>
              <a:rPr lang="zh-CN" altLang="en-US" sz="4000" dirty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     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 “我们”</a:t>
            </a:r>
            <a:r>
              <a:rPr lang="zh-CN" altLang="en-US" sz="4000" dirty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应该做点什么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？</a:t>
            </a:r>
            <a:endParaRPr lang="zh-CN" altLang="en-US" sz="4000" dirty="0">
              <a:solidFill>
                <a:schemeClr val="bg1"/>
              </a:solidFill>
              <a:effectLst>
                <a:innerShdw blurRad="76200">
                  <a:prstClr val="black"/>
                </a:innerShdw>
              </a:effectLst>
              <a:latin typeface="汉仪细行楷简" panose="02010609000101010101" pitchFamily="49" charset="-122"/>
              <a:ea typeface="汉仪细行楷简" panose="02010609000101010101" pitchFamily="49" charset="-122"/>
            </a:endParaRPr>
          </a:p>
        </p:txBody>
      </p:sp>
      <p:sp>
        <p:nvSpPr>
          <p:cNvPr id="2" name="六边形 1"/>
          <p:cNvSpPr/>
          <p:nvPr/>
        </p:nvSpPr>
        <p:spPr>
          <a:xfrm>
            <a:off x="914400" y="779929"/>
            <a:ext cx="1613647" cy="1391075"/>
          </a:xfrm>
          <a:prstGeom prst="hexagon">
            <a:avLst/>
          </a:prstGeom>
          <a:noFill/>
          <a:ln>
            <a:gradFill flip="none" rotWithShape="1">
              <a:gsLst>
                <a:gs pos="0">
                  <a:schemeClr val="accent1">
                    <a:lumMod val="0"/>
                    <a:lumOff val="100000"/>
                  </a:schemeClr>
                </a:gs>
                <a:gs pos="35000">
                  <a:schemeClr val="accent1">
                    <a:lumMod val="0"/>
                    <a:lumOff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scene3d>
            <a:camera prst="orthographicFront">
              <a:rot lat="0" lon="0" rev="54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en-US" altLang="zh-CN" sz="3200" dirty="0" smtClean="0"/>
              <a:t>2015</a:t>
            </a:r>
            <a:endParaRPr lang="zh-CN" altLang="en-US" sz="3200" dirty="0"/>
          </a:p>
        </p:txBody>
      </p:sp>
      <p:sp>
        <p:nvSpPr>
          <p:cNvPr id="9" name="六边形 8"/>
          <p:cNvSpPr/>
          <p:nvPr/>
        </p:nvSpPr>
        <p:spPr>
          <a:xfrm>
            <a:off x="9799324" y="793701"/>
            <a:ext cx="1613647" cy="1391075"/>
          </a:xfrm>
          <a:prstGeom prst="hexagon">
            <a:avLst/>
          </a:prstGeom>
          <a:noFill/>
          <a:ln>
            <a:gradFill flip="none" rotWithShape="1">
              <a:gsLst>
                <a:gs pos="0">
                  <a:schemeClr val="accent1">
                    <a:lumMod val="0"/>
                    <a:lumOff val="100000"/>
                  </a:schemeClr>
                </a:gs>
                <a:gs pos="35000">
                  <a:schemeClr val="accent1">
                    <a:lumMod val="0"/>
                    <a:lumOff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scene3d>
            <a:camera prst="orthographicFront">
              <a:rot lat="0" lon="0" rev="54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en-US" altLang="zh-CN" sz="3200" dirty="0" smtClean="0"/>
              <a:t>2016</a:t>
            </a:r>
            <a:endParaRPr lang="zh-CN" altLang="en-US" sz="3200" dirty="0"/>
          </a:p>
        </p:txBody>
      </p:sp>
      <p:grpSp>
        <p:nvGrpSpPr>
          <p:cNvPr id="4" name="组合 3"/>
          <p:cNvGrpSpPr/>
          <p:nvPr/>
        </p:nvGrpSpPr>
        <p:grpSpPr>
          <a:xfrm>
            <a:off x="336176" y="1062318"/>
            <a:ext cx="2810435" cy="833544"/>
            <a:chOff x="362294" y="1027791"/>
            <a:chExt cx="2752105" cy="881518"/>
          </a:xfrm>
        </p:grpSpPr>
        <p:sp>
          <p:nvSpPr>
            <p:cNvPr id="3" name="椭圆 2"/>
            <p:cNvSpPr/>
            <p:nvPr/>
          </p:nvSpPr>
          <p:spPr>
            <a:xfrm rot="20526082">
              <a:off x="411540" y="1027791"/>
              <a:ext cx="2702859" cy="870458"/>
            </a:xfrm>
            <a:prstGeom prst="ellipse">
              <a:avLst/>
            </a:prstGeom>
            <a:noFill/>
            <a:ln w="1270">
              <a:solidFill>
                <a:schemeClr val="accent1">
                  <a:lumMod val="40000"/>
                  <a:lumOff val="6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19140032">
              <a:off x="362294" y="1056463"/>
              <a:ext cx="2702859" cy="852846"/>
            </a:xfrm>
            <a:prstGeom prst="ellipse">
              <a:avLst/>
            </a:prstGeom>
            <a:noFill/>
            <a:ln w="1270">
              <a:solidFill>
                <a:schemeClr val="accent1">
                  <a:lumMod val="40000"/>
                  <a:lumOff val="6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200929" y="1057645"/>
            <a:ext cx="2810435" cy="833544"/>
            <a:chOff x="362294" y="1027791"/>
            <a:chExt cx="2752105" cy="881518"/>
          </a:xfrm>
        </p:grpSpPr>
        <p:sp>
          <p:nvSpPr>
            <p:cNvPr id="21" name="椭圆 20"/>
            <p:cNvSpPr/>
            <p:nvPr/>
          </p:nvSpPr>
          <p:spPr>
            <a:xfrm rot="20526082">
              <a:off x="411540" y="1027791"/>
              <a:ext cx="2702859" cy="870458"/>
            </a:xfrm>
            <a:prstGeom prst="ellipse">
              <a:avLst/>
            </a:prstGeom>
            <a:noFill/>
            <a:ln w="1270">
              <a:solidFill>
                <a:schemeClr val="accent1">
                  <a:lumMod val="40000"/>
                  <a:lumOff val="6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rot="19140032">
              <a:off x="362294" y="1056463"/>
              <a:ext cx="2702859" cy="852846"/>
            </a:xfrm>
            <a:prstGeom prst="ellipse">
              <a:avLst/>
            </a:prstGeom>
            <a:noFill/>
            <a:ln w="1270">
              <a:solidFill>
                <a:schemeClr val="accent1">
                  <a:lumMod val="40000"/>
                  <a:lumOff val="6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105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3" name="任意多边形 2"/>
          <p:cNvSpPr/>
          <p:nvPr/>
        </p:nvSpPr>
        <p:spPr>
          <a:xfrm>
            <a:off x="3612692" y="1407885"/>
            <a:ext cx="2184029" cy="2699658"/>
          </a:xfrm>
          <a:custGeom>
            <a:avLst/>
            <a:gdLst>
              <a:gd name="connsiteX0" fmla="*/ 2343150 w 2343150"/>
              <a:gd name="connsiteY0" fmla="*/ 1543050 h 4800600"/>
              <a:gd name="connsiteX1" fmla="*/ 2343150 w 2343150"/>
              <a:gd name="connsiteY1" fmla="*/ 0 h 4800600"/>
              <a:gd name="connsiteX2" fmla="*/ 0 w 2343150"/>
              <a:gd name="connsiteY2" fmla="*/ 0 h 4800600"/>
              <a:gd name="connsiteX3" fmla="*/ 0 w 2343150"/>
              <a:gd name="connsiteY3" fmla="*/ 4800600 h 4800600"/>
              <a:gd name="connsiteX4" fmla="*/ 2343150 w 2343150"/>
              <a:gd name="connsiteY4" fmla="*/ 4800600 h 4800600"/>
              <a:gd name="connsiteX5" fmla="*/ 2343150 w 2343150"/>
              <a:gd name="connsiteY5" fmla="*/ 417195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150" h="4800600">
                <a:moveTo>
                  <a:pt x="2343150" y="1543050"/>
                </a:moveTo>
                <a:lnTo>
                  <a:pt x="2343150" y="0"/>
                </a:lnTo>
                <a:lnTo>
                  <a:pt x="0" y="0"/>
                </a:lnTo>
                <a:lnTo>
                  <a:pt x="0" y="4800600"/>
                </a:lnTo>
                <a:lnTo>
                  <a:pt x="2343150" y="4800600"/>
                </a:lnTo>
                <a:lnTo>
                  <a:pt x="2343150" y="4171950"/>
                </a:lnTo>
              </a:path>
            </a:pathLst>
          </a:custGeom>
          <a:noFill/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840617" y="2403771"/>
            <a:ext cx="55687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600" spc="20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73000">
                      <a:schemeClr val="bg1">
                        <a:lumMod val="95000"/>
                      </a:schemeClr>
                    </a:gs>
                    <a:gs pos="22491">
                      <a:schemeClr val="bg1">
                        <a:lumMod val="95000"/>
                      </a:schemeClr>
                    </a:gs>
                    <a:gs pos="51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ng Hei" panose="02010800040101010101" pitchFamily="2" charset="-122"/>
                <a:ea typeface="Ping Hei" panose="02010800040101010101" pitchFamily="2" charset="-122"/>
                <a:cs typeface="Myriad Arabic" panose="01010101010101010101" pitchFamily="50" charset="-78"/>
              </a:defRPr>
            </a:lvl1pPr>
          </a:lstStyle>
          <a:p>
            <a:pPr algn="dist"/>
            <a:r>
              <a:rPr lang="zh-CN" altLang="en-US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关于互联网</a:t>
            </a:r>
            <a:r>
              <a:rPr lang="en-US" altLang="zh-CN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的建议</a:t>
            </a:r>
            <a:endParaRPr lang="zh-CN" altLang="en-US" sz="4000" kern="0" spc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11524" y="3111657"/>
            <a:ext cx="2570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spc="300" dirty="0" smtClean="0">
                <a:solidFill>
                  <a:schemeClr val="bg1"/>
                </a:solidFill>
                <a:latin typeface="Gotham" panose="02000604030000020004" pitchFamily="50" charset="0"/>
                <a:cs typeface="Myriad Arabic" panose="01010101010101010101" pitchFamily="50" charset="-78"/>
              </a:rPr>
              <a:t>proposal</a:t>
            </a:r>
            <a:endParaRPr lang="zh-CN" altLang="en-US" sz="2000" spc="300" dirty="0">
              <a:solidFill>
                <a:schemeClr val="bg1"/>
              </a:solidFill>
              <a:latin typeface="Gotham" panose="02000604030000020004" pitchFamily="50" charset="0"/>
              <a:cs typeface="Myriad Arabic" panose="01010101010101010101" pitchFamily="50" charset="-78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249834" y="1045027"/>
            <a:ext cx="725716" cy="725716"/>
          </a:xfrm>
          <a:prstGeom prst="ellipse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3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2092419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30286" y="564607"/>
            <a:ext cx="60234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 15 年 3 月，全国人大代表、腾讯公司董事会主席兼 CEO 马化腾接受媒体访问，</a:t>
            </a:r>
            <a:r>
              <a:rPr lang="zh-CN" altLang="en-US" dirty="0" smtClean="0">
                <a:solidFill>
                  <a:schemeClr val="bg1"/>
                </a:solidFill>
              </a:rPr>
              <a:t>吸引了</a:t>
            </a:r>
            <a:r>
              <a:rPr lang="zh-CN" altLang="en-US" dirty="0">
                <a:solidFill>
                  <a:schemeClr val="bg1"/>
                </a:solidFill>
              </a:rPr>
              <a:t>上百位记者前来采访。他透露今年两会提交了四份建议，均与互联网有关。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1922491" y="1988454"/>
            <a:ext cx="7461352" cy="435429"/>
            <a:chOff x="3036047" y="1930398"/>
            <a:chExt cx="7461352" cy="435429"/>
          </a:xfrm>
        </p:grpSpPr>
        <p:sp>
          <p:nvSpPr>
            <p:cNvPr id="4" name="椭圆 3"/>
            <p:cNvSpPr/>
            <p:nvPr/>
          </p:nvSpPr>
          <p:spPr>
            <a:xfrm>
              <a:off x="3036047" y="1930398"/>
              <a:ext cx="435429" cy="435429"/>
            </a:xfrm>
            <a:prstGeom prst="ellipse">
              <a:avLst/>
            </a:prstGeom>
            <a:solidFill>
              <a:schemeClr val="lt1">
                <a:alpha val="7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/>
                <a:t>1</a:t>
              </a:r>
              <a:endParaRPr lang="zh-CN" altLang="en-US" sz="2000" b="1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3596688" y="1963444"/>
              <a:ext cx="6900711" cy="369332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《关于以“互联网+”为驱动，推进我国经济社会创新发展的建议》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922491" y="3033482"/>
            <a:ext cx="7855934" cy="435429"/>
            <a:chOff x="3166673" y="1988454"/>
            <a:chExt cx="7855934" cy="435429"/>
          </a:xfrm>
        </p:grpSpPr>
        <p:grpSp>
          <p:nvGrpSpPr>
            <p:cNvPr id="14" name="组合 13"/>
            <p:cNvGrpSpPr/>
            <p:nvPr/>
          </p:nvGrpSpPr>
          <p:grpSpPr>
            <a:xfrm>
              <a:off x="3166673" y="1988454"/>
              <a:ext cx="7461352" cy="435429"/>
              <a:chOff x="3036047" y="1930398"/>
              <a:chExt cx="7461352" cy="435429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3036047" y="1930398"/>
                <a:ext cx="435429" cy="435429"/>
              </a:xfrm>
              <a:prstGeom prst="ellipse">
                <a:avLst/>
              </a:prstGeom>
              <a:solidFill>
                <a:schemeClr val="lt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dirty="0" smtClean="0"/>
                  <a:t>2</a:t>
                </a:r>
                <a:endParaRPr lang="zh-CN" altLang="en-US" sz="2000" b="1" dirty="0"/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3596687" y="1972516"/>
                <a:ext cx="6900712" cy="369332"/>
              </a:xfrm>
              <a:prstGeom prst="rect">
                <a:avLst/>
              </a:prstGeom>
              <a:solidFill>
                <a:schemeClr val="bg1">
                  <a:alpha val="35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</a:rPr>
                  <a:t>  推进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网络版权保护</a:t>
                </a:r>
              </a:p>
            </p:txBody>
          </p:sp>
        </p:grpSp>
        <p:sp>
          <p:nvSpPr>
            <p:cNvPr id="15" name="饼形 14"/>
            <p:cNvSpPr/>
            <p:nvPr/>
          </p:nvSpPr>
          <p:spPr>
            <a:xfrm>
              <a:off x="10631200" y="2030572"/>
              <a:ext cx="391407" cy="369333"/>
            </a:xfrm>
            <a:prstGeom prst="pie">
              <a:avLst>
                <a:gd name="adj1" fmla="val 5400000"/>
                <a:gd name="adj2" fmla="val 16200000"/>
              </a:avLst>
            </a:prstGeom>
            <a:solidFill>
              <a:schemeClr val="bg1">
                <a:alpha val="35000"/>
              </a:schemeClr>
            </a:solidFill>
            <a:ln>
              <a:noFill/>
            </a:ln>
            <a:scene3d>
              <a:camera prst="orthographicFront">
                <a:rot lat="0" lon="0" rev="108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922491" y="4078510"/>
            <a:ext cx="7842072" cy="435429"/>
            <a:chOff x="3166673" y="1988454"/>
            <a:chExt cx="7842072" cy="435429"/>
          </a:xfrm>
        </p:grpSpPr>
        <p:grpSp>
          <p:nvGrpSpPr>
            <p:cNvPr id="19" name="组合 18"/>
            <p:cNvGrpSpPr/>
            <p:nvPr/>
          </p:nvGrpSpPr>
          <p:grpSpPr>
            <a:xfrm>
              <a:off x="3166673" y="1988454"/>
              <a:ext cx="7461351" cy="435429"/>
              <a:chOff x="3036047" y="1930398"/>
              <a:chExt cx="7461351" cy="435429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3036047" y="1930398"/>
                <a:ext cx="435429" cy="435429"/>
              </a:xfrm>
              <a:prstGeom prst="ellipse">
                <a:avLst/>
              </a:prstGeom>
              <a:solidFill>
                <a:schemeClr val="lt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dirty="0"/>
                  <a:t>3</a:t>
                </a:r>
                <a:endParaRPr lang="zh-CN" altLang="en-US" sz="2000" b="1" dirty="0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3596687" y="1968884"/>
                <a:ext cx="6900711" cy="369332"/>
              </a:xfrm>
              <a:prstGeom prst="rect">
                <a:avLst/>
              </a:prstGeom>
              <a:solidFill>
                <a:schemeClr val="bg1">
                  <a:alpha val="35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</a:rPr>
                  <a:t>  推进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移动互联网信息无障碍建设</a:t>
                </a:r>
              </a:p>
            </p:txBody>
          </p:sp>
        </p:grpSp>
        <p:sp>
          <p:nvSpPr>
            <p:cNvPr id="20" name="饼形 19"/>
            <p:cNvSpPr/>
            <p:nvPr/>
          </p:nvSpPr>
          <p:spPr>
            <a:xfrm flipV="1">
              <a:off x="10632360" y="2026554"/>
              <a:ext cx="376385" cy="372686"/>
            </a:xfrm>
            <a:prstGeom prst="pie">
              <a:avLst>
                <a:gd name="adj1" fmla="val 5400000"/>
                <a:gd name="adj2" fmla="val 16200000"/>
              </a:avLst>
            </a:prstGeom>
            <a:solidFill>
              <a:schemeClr val="bg1">
                <a:alpha val="35000"/>
              </a:schemeClr>
            </a:solidFill>
            <a:ln>
              <a:noFill/>
            </a:ln>
            <a:scene3d>
              <a:camera prst="orthographicFront">
                <a:rot lat="0" lon="0" rev="108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922491" y="5138047"/>
            <a:ext cx="7841312" cy="435429"/>
            <a:chOff x="3166673" y="1988454"/>
            <a:chExt cx="7841312" cy="435429"/>
          </a:xfrm>
        </p:grpSpPr>
        <p:grpSp>
          <p:nvGrpSpPr>
            <p:cNvPr id="24" name="组合 23"/>
            <p:cNvGrpSpPr/>
            <p:nvPr/>
          </p:nvGrpSpPr>
          <p:grpSpPr>
            <a:xfrm>
              <a:off x="3166673" y="1988454"/>
              <a:ext cx="7461351" cy="435429"/>
              <a:chOff x="3036047" y="1930398"/>
              <a:chExt cx="7461351" cy="435429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3036047" y="1930398"/>
                <a:ext cx="435429" cy="435429"/>
              </a:xfrm>
              <a:prstGeom prst="ellipse">
                <a:avLst/>
              </a:prstGeom>
              <a:solidFill>
                <a:schemeClr val="lt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dirty="0" smtClean="0"/>
                  <a:t>4</a:t>
                </a:r>
                <a:endParaRPr lang="zh-CN" altLang="en-US" sz="2000" b="1" dirty="0"/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3596688" y="1963445"/>
                <a:ext cx="6900710" cy="369332"/>
              </a:xfrm>
              <a:prstGeom prst="rect">
                <a:avLst/>
              </a:prstGeom>
              <a:solidFill>
                <a:schemeClr val="bg1">
                  <a:alpha val="35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bg1"/>
                    </a:solidFill>
                  </a:rPr>
                  <a:t>《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关于运用移动互联网推进智慧民生发展的建议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》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5" name="饼形 24"/>
            <p:cNvSpPr/>
            <p:nvPr/>
          </p:nvSpPr>
          <p:spPr>
            <a:xfrm>
              <a:off x="10631199" y="2021501"/>
              <a:ext cx="376786" cy="373084"/>
            </a:xfrm>
            <a:prstGeom prst="pie">
              <a:avLst>
                <a:gd name="adj1" fmla="val 5400000"/>
                <a:gd name="adj2" fmla="val 16200000"/>
              </a:avLst>
            </a:prstGeom>
            <a:solidFill>
              <a:schemeClr val="bg1">
                <a:alpha val="35000"/>
              </a:schemeClr>
            </a:solidFill>
            <a:ln>
              <a:noFill/>
            </a:ln>
            <a:scene3d>
              <a:camera prst="orthographicFront">
                <a:rot lat="0" lon="0" rev="108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8" name="饼形 27"/>
          <p:cNvSpPr/>
          <p:nvPr/>
        </p:nvSpPr>
        <p:spPr>
          <a:xfrm>
            <a:off x="9387018" y="2021500"/>
            <a:ext cx="391407" cy="369333"/>
          </a:xfrm>
          <a:prstGeom prst="pie">
            <a:avLst>
              <a:gd name="adj1" fmla="val 5400000"/>
              <a:gd name="adj2" fmla="val 16200000"/>
            </a:avLst>
          </a:prstGeom>
          <a:solidFill>
            <a:schemeClr val="bg1">
              <a:alpha val="35000"/>
            </a:schemeClr>
          </a:solidFill>
          <a:ln>
            <a:noFill/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7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75471" y="338150"/>
            <a:ext cx="4478216" cy="2584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</a:rPr>
              <a:t>       任何</a:t>
            </a:r>
            <a:r>
              <a:rPr lang="zh-CN" altLang="en-US" dirty="0">
                <a:solidFill>
                  <a:schemeClr val="bg1"/>
                </a:solidFill>
              </a:rPr>
              <a:t>企业都</a:t>
            </a:r>
            <a:r>
              <a:rPr lang="zh-CN" altLang="en-US" dirty="0" smtClean="0">
                <a:solidFill>
                  <a:schemeClr val="bg1"/>
                </a:solidFill>
              </a:rPr>
              <a:t>需要拥抱</a:t>
            </a:r>
            <a:r>
              <a:rPr lang="zh-CN" altLang="en-US" dirty="0">
                <a:solidFill>
                  <a:schemeClr val="bg1"/>
                </a:solidFill>
              </a:rPr>
              <a:t>互联网，不是用四肢，而是用心智，要全身心地融入，用互联网思维重构思维模式、</a:t>
            </a:r>
            <a:r>
              <a:rPr lang="zh-CN" altLang="en-US" dirty="0" smtClean="0">
                <a:solidFill>
                  <a:schemeClr val="bg1"/>
                </a:solidFill>
              </a:rPr>
              <a:t>商业</a:t>
            </a:r>
            <a:r>
              <a:rPr lang="zh-CN" altLang="en-US" dirty="0">
                <a:solidFill>
                  <a:schemeClr val="bg1"/>
                </a:solidFill>
              </a:rPr>
              <a:t>模式和技术实现方式，重建企业与顾客的关系和构成关系的方式。并以此驱动管理模式</a:t>
            </a:r>
            <a:r>
              <a:rPr lang="zh-CN" altLang="en-US" dirty="0" smtClean="0">
                <a:solidFill>
                  <a:schemeClr val="bg1"/>
                </a:solidFill>
              </a:rPr>
              <a:t>、研发</a:t>
            </a:r>
            <a:r>
              <a:rPr lang="zh-CN" altLang="en-US" dirty="0">
                <a:solidFill>
                  <a:schemeClr val="bg1"/>
                </a:solidFill>
              </a:rPr>
              <a:t>模式、运作模式等内在形态的重构，从而重构整个企业的观念、组织和流程。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6147584" y="365758"/>
            <a:ext cx="0" cy="6063177"/>
          </a:xfrm>
          <a:prstGeom prst="line">
            <a:avLst/>
          </a:prstGeom>
          <a:ln w="22225">
            <a:prstDash val="lgDash"/>
          </a:ln>
          <a:effectLst>
            <a:glow rad="762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133656" y="3240997"/>
            <a:ext cx="9585926" cy="0"/>
          </a:xfrm>
          <a:prstGeom prst="line">
            <a:avLst/>
          </a:prstGeom>
          <a:ln w="12700" cap="rnd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4000">
                  <a:schemeClr val="accent6">
                    <a:lumMod val="40000"/>
                    <a:lumOff val="60000"/>
                  </a:schemeClr>
                </a:gs>
                <a:gs pos="93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lgDash"/>
            <a:headEnd type="oval" w="med" len="sm"/>
            <a:tailEnd type="oval" w="med" len="sm"/>
          </a:ln>
          <a:effectLst>
            <a:glow rad="254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626" y="3896234"/>
            <a:ext cx="2121527" cy="212152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8107" y="569727"/>
            <a:ext cx="2121527" cy="212152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6618074" y="3754330"/>
            <a:ext cx="4655937" cy="1812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en-US" altLang="zh-CN" dirty="0" smtClean="0">
                <a:solidFill>
                  <a:schemeClr val="bg1"/>
                </a:solidFill>
              </a:rPr>
              <a:t>1.</a:t>
            </a:r>
            <a:r>
              <a:rPr lang="zh-CN" altLang="en-US" dirty="0" smtClean="0">
                <a:solidFill>
                  <a:schemeClr val="bg1"/>
                </a:solidFill>
              </a:rPr>
              <a:t>充分</a:t>
            </a:r>
            <a:r>
              <a:rPr lang="zh-CN" altLang="en-US" dirty="0">
                <a:solidFill>
                  <a:schemeClr val="bg1"/>
                </a:solidFill>
              </a:rPr>
              <a:t>享受“互联网+”带来的好处，将更</a:t>
            </a:r>
            <a:r>
              <a:rPr lang="zh-CN" altLang="en-US" dirty="0" smtClean="0">
                <a:solidFill>
                  <a:schemeClr val="bg1"/>
                </a:solidFill>
              </a:rPr>
              <a:t>清晰地</a:t>
            </a:r>
            <a:r>
              <a:rPr lang="zh-CN" altLang="en-US" dirty="0">
                <a:solidFill>
                  <a:schemeClr val="bg1"/>
                </a:solidFill>
              </a:rPr>
              <a:t>看到生活的</a:t>
            </a:r>
            <a:r>
              <a:rPr lang="zh-CN" altLang="en-US" dirty="0" smtClean="0">
                <a:solidFill>
                  <a:schemeClr val="bg1"/>
                </a:solidFill>
              </a:rPr>
              <a:t>魅力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en-US" altLang="zh-CN" dirty="0" smtClean="0">
                <a:solidFill>
                  <a:schemeClr val="bg1"/>
                </a:solidFill>
              </a:rPr>
              <a:t>2.</a:t>
            </a:r>
            <a:r>
              <a:rPr lang="zh-CN" altLang="en-US" dirty="0" smtClean="0">
                <a:solidFill>
                  <a:schemeClr val="bg1"/>
                </a:solidFill>
              </a:rPr>
              <a:t>充分</a:t>
            </a:r>
            <a:r>
              <a:rPr lang="zh-CN" altLang="en-US" dirty="0">
                <a:solidFill>
                  <a:schemeClr val="bg1"/>
                </a:solidFill>
              </a:rPr>
              <a:t>吸收科技前沿技术</a:t>
            </a:r>
            <a:r>
              <a:rPr lang="zh-CN" altLang="en-US" dirty="0" smtClean="0">
                <a:solidFill>
                  <a:schemeClr val="bg1"/>
                </a:solidFill>
              </a:rPr>
              <a:t>知识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en-US" altLang="zh-CN" dirty="0" smtClean="0">
                <a:solidFill>
                  <a:schemeClr val="bg1"/>
                </a:solidFill>
              </a:rPr>
              <a:t>3.</a:t>
            </a:r>
            <a:r>
              <a:rPr lang="zh-CN" altLang="en-US" dirty="0" smtClean="0">
                <a:solidFill>
                  <a:schemeClr val="bg1"/>
                </a:solidFill>
              </a:rPr>
              <a:t>有一个好的思维方式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982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3" name="任意多边形 2"/>
          <p:cNvSpPr/>
          <p:nvPr/>
        </p:nvSpPr>
        <p:spPr>
          <a:xfrm>
            <a:off x="3612692" y="1407885"/>
            <a:ext cx="2184029" cy="2699658"/>
          </a:xfrm>
          <a:custGeom>
            <a:avLst/>
            <a:gdLst>
              <a:gd name="connsiteX0" fmla="*/ 2343150 w 2343150"/>
              <a:gd name="connsiteY0" fmla="*/ 1543050 h 4800600"/>
              <a:gd name="connsiteX1" fmla="*/ 2343150 w 2343150"/>
              <a:gd name="connsiteY1" fmla="*/ 0 h 4800600"/>
              <a:gd name="connsiteX2" fmla="*/ 0 w 2343150"/>
              <a:gd name="connsiteY2" fmla="*/ 0 h 4800600"/>
              <a:gd name="connsiteX3" fmla="*/ 0 w 2343150"/>
              <a:gd name="connsiteY3" fmla="*/ 4800600 h 4800600"/>
              <a:gd name="connsiteX4" fmla="*/ 2343150 w 2343150"/>
              <a:gd name="connsiteY4" fmla="*/ 4800600 h 4800600"/>
              <a:gd name="connsiteX5" fmla="*/ 2343150 w 2343150"/>
              <a:gd name="connsiteY5" fmla="*/ 417195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150" h="4800600">
                <a:moveTo>
                  <a:pt x="2343150" y="1543050"/>
                </a:moveTo>
                <a:lnTo>
                  <a:pt x="2343150" y="0"/>
                </a:lnTo>
                <a:lnTo>
                  <a:pt x="0" y="0"/>
                </a:lnTo>
                <a:lnTo>
                  <a:pt x="0" y="4800600"/>
                </a:lnTo>
                <a:lnTo>
                  <a:pt x="2343150" y="4800600"/>
                </a:lnTo>
                <a:lnTo>
                  <a:pt x="2343150" y="4171950"/>
                </a:lnTo>
              </a:path>
            </a:pathLst>
          </a:custGeom>
          <a:noFill/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840617" y="2403771"/>
            <a:ext cx="51103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600" spc="20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73000">
                      <a:schemeClr val="bg1">
                        <a:lumMod val="95000"/>
                      </a:schemeClr>
                    </a:gs>
                    <a:gs pos="22491">
                      <a:schemeClr val="bg1">
                        <a:lumMod val="95000"/>
                      </a:schemeClr>
                    </a:gs>
                    <a:gs pos="51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ng Hei" panose="02010800040101010101" pitchFamily="2" charset="-122"/>
                <a:ea typeface="Ping Hei" panose="02010800040101010101" pitchFamily="2" charset="-122"/>
                <a:cs typeface="Myriad Arabic" panose="01010101010101010101" pitchFamily="50" charset="-78"/>
              </a:defRPr>
            </a:lvl1pPr>
          </a:lstStyle>
          <a:p>
            <a:pPr algn="dist"/>
            <a:r>
              <a:rPr lang="zh-CN" altLang="en-US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互联网</a:t>
            </a:r>
            <a:r>
              <a:rPr lang="en-US" altLang="zh-CN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时代的展望</a:t>
            </a:r>
            <a:endParaRPr lang="zh-CN" altLang="en-US" sz="4000" kern="0" spc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11524" y="3111657"/>
            <a:ext cx="2570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spc="300" dirty="0" smtClean="0">
                <a:solidFill>
                  <a:schemeClr val="bg1"/>
                </a:solidFill>
                <a:latin typeface="Gotham" panose="02000604030000020004" pitchFamily="50" charset="0"/>
                <a:cs typeface="Myriad Arabic" panose="01010101010101010101" pitchFamily="50" charset="-78"/>
              </a:rPr>
              <a:t>Prospect</a:t>
            </a:r>
            <a:endParaRPr lang="zh-CN" altLang="en-US" sz="2000" spc="300" dirty="0">
              <a:solidFill>
                <a:schemeClr val="bg1"/>
              </a:solidFill>
              <a:latin typeface="Gotham" panose="02000604030000020004" pitchFamily="50" charset="0"/>
              <a:cs typeface="Myriad Arabic" panose="01010101010101010101" pitchFamily="50" charset="-78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249834" y="1045027"/>
            <a:ext cx="725716" cy="725716"/>
          </a:xfrm>
          <a:prstGeom prst="ellipse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4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69118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865084" y="438372"/>
            <a:ext cx="8258629" cy="1261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</a:rPr>
              <a:t>面对不可阻挡的信息社会，顺应行业的大势，以互联网思维，借助先进的 ICT 技术，</a:t>
            </a:r>
            <a:r>
              <a:rPr lang="zh-CN" altLang="en-US" sz="2000" dirty="0" smtClean="0">
                <a:solidFill>
                  <a:schemeClr val="bg1"/>
                </a:solidFill>
              </a:rPr>
              <a:t>以“</a:t>
            </a:r>
            <a:r>
              <a:rPr lang="zh-CN" altLang="en-US" sz="2000" dirty="0">
                <a:solidFill>
                  <a:schemeClr val="bg1"/>
                </a:solidFill>
              </a:rPr>
              <a:t>Internet +传统产业”进行数字化重构，用未来的趋势建立现在和未来的竞争优势，成为</a:t>
            </a:r>
            <a:r>
              <a:rPr lang="zh-CN" altLang="en-US" sz="2000" dirty="0" smtClean="0">
                <a:solidFill>
                  <a:schemeClr val="bg1"/>
                </a:solidFill>
              </a:rPr>
              <a:t>适应</a:t>
            </a:r>
            <a:r>
              <a:rPr lang="zh-CN" altLang="en-US" sz="2000" dirty="0">
                <a:solidFill>
                  <a:schemeClr val="bg1"/>
                </a:solidFill>
              </a:rPr>
              <a:t>信息时代的必然选择。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185" y="3779571"/>
            <a:ext cx="2340429" cy="234042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933121" y="1794903"/>
            <a:ext cx="1469571" cy="1633424"/>
            <a:chOff x="2310491" y="1583883"/>
            <a:chExt cx="1469571" cy="163342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0491" y="1583883"/>
              <a:ext cx="1469571" cy="1469571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2375862" y="2847975"/>
              <a:ext cx="13388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</a:rPr>
                <a:t>移动互联网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218212" y="1794903"/>
            <a:ext cx="1524004" cy="1633424"/>
            <a:chOff x="4595582" y="1583883"/>
            <a:chExt cx="1524004" cy="163342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5582" y="1583883"/>
              <a:ext cx="1524004" cy="1524004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4688170" y="2847975"/>
              <a:ext cx="13388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 smtClean="0">
                  <a:solidFill>
                    <a:schemeClr val="bg1"/>
                  </a:solidFill>
                </a:rPr>
                <a:t>云计算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30794" y="2014433"/>
            <a:ext cx="1338828" cy="1413894"/>
            <a:chOff x="6808164" y="1803413"/>
            <a:chExt cx="1338828" cy="1413894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5106" y="1803413"/>
              <a:ext cx="1084946" cy="1084944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6808164" y="2847975"/>
              <a:ext cx="13388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 smtClean="0">
                  <a:solidFill>
                    <a:schemeClr val="bg1"/>
                  </a:solidFill>
                </a:rPr>
                <a:t>大数据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458201" y="1794903"/>
            <a:ext cx="1498600" cy="1633424"/>
            <a:chOff x="8835571" y="1583883"/>
            <a:chExt cx="1498600" cy="163342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35571" y="1583883"/>
              <a:ext cx="1498600" cy="1498600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8915457" y="2847975"/>
              <a:ext cx="13388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 smtClean="0">
                  <a:solidFill>
                    <a:schemeClr val="bg1"/>
                  </a:solidFill>
                </a:rPr>
                <a:t>物联网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324985" y="6115136"/>
            <a:ext cx="1338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</a:rPr>
              <a:t>现代制造业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667906" y="3423984"/>
            <a:ext cx="6828916" cy="369332"/>
          </a:xfrm>
          <a:prstGeom prst="rect">
            <a:avLst/>
          </a:prstGeom>
          <a:ln w="22225">
            <a:gradFill flip="none" rotWithShape="1">
              <a:gsLst>
                <a:gs pos="0">
                  <a:schemeClr val="accent1">
                    <a:lumMod val="0"/>
                    <a:lumOff val="100000"/>
                  </a:schemeClr>
                </a:gs>
                <a:gs pos="28000">
                  <a:schemeClr val="accent1">
                    <a:lumMod val="20000"/>
                    <a:lumOff val="8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txBody>
          <a:bodyPr wrap="square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</a:rPr>
              <a:t>移动互联网、云计算、大数据、物联网等与现代</a:t>
            </a:r>
            <a:r>
              <a:rPr lang="zh-CN" altLang="en-US" dirty="0" smtClean="0">
                <a:solidFill>
                  <a:schemeClr val="bg1"/>
                </a:solidFill>
              </a:rPr>
              <a:t>制造业</a:t>
            </a:r>
            <a:r>
              <a:rPr lang="zh-CN" altLang="en-US" dirty="0">
                <a:solidFill>
                  <a:schemeClr val="bg1"/>
                </a:solidFill>
              </a:rPr>
              <a:t>结合</a:t>
            </a:r>
          </a:p>
        </p:txBody>
      </p:sp>
    </p:spTree>
    <p:extLst>
      <p:ext uri="{BB962C8B-B14F-4D97-AF65-F5344CB8AC3E}">
        <p14:creationId xmlns:p14="http://schemas.microsoft.com/office/powerpoint/2010/main" val="137497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">
        <p:fade/>
      </p:transition>
    </mc:Choice>
    <mc:Fallback xmlns="">
      <p:transition spd="med" advTm="2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2.96296E-6 L 0.27773 0.3865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80" y="1932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96296E-6 L 0.08802 0.38217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1" y="1909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7.40741E-7 L -0.08581 0.35787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97" y="1789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96296E-6 L -0.25873 0.3865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43" y="1932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45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95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678" y="4002916"/>
            <a:ext cx="2427514" cy="2427514"/>
          </a:xfrm>
          <a:prstGeom prst="rect">
            <a:avLst/>
          </a:prstGeom>
        </p:spPr>
      </p:pic>
      <p:sp>
        <p:nvSpPr>
          <p:cNvPr id="18" name="椭圆 17"/>
          <p:cNvSpPr/>
          <p:nvPr/>
        </p:nvSpPr>
        <p:spPr>
          <a:xfrm>
            <a:off x="5104492" y="5015213"/>
            <a:ext cx="1915885" cy="641656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电子商务</a:t>
            </a:r>
          </a:p>
        </p:txBody>
      </p:sp>
      <p:sp>
        <p:nvSpPr>
          <p:cNvPr id="19" name="椭圆 18"/>
          <p:cNvSpPr/>
          <p:nvPr/>
        </p:nvSpPr>
        <p:spPr>
          <a:xfrm>
            <a:off x="5104492" y="5015213"/>
            <a:ext cx="1915886" cy="641656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工业互联网</a:t>
            </a:r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104491" y="5015213"/>
            <a:ext cx="1915886" cy="641656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互联网金融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3810451" y="3696535"/>
            <a:ext cx="4503966" cy="812530"/>
          </a:xfrm>
          <a:prstGeom prst="rect">
            <a:avLst/>
          </a:prstGeom>
          <a:ln w="22225">
            <a:gradFill flip="none" rotWithShape="1">
              <a:gsLst>
                <a:gs pos="0">
                  <a:schemeClr val="accent1">
                    <a:lumMod val="0"/>
                    <a:lumOff val="100000"/>
                  </a:schemeClr>
                </a:gs>
                <a:gs pos="25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</a:rPr>
              <a:t>促进电子商务、工业互联网和互联网金融健康发展，引导互联网企业拓展国际市场</a:t>
            </a:r>
          </a:p>
        </p:txBody>
      </p:sp>
      <p:sp>
        <p:nvSpPr>
          <p:cNvPr id="9" name="矩形 8"/>
          <p:cNvSpPr/>
          <p:nvPr/>
        </p:nvSpPr>
        <p:spPr>
          <a:xfrm>
            <a:off x="1865084" y="438372"/>
            <a:ext cx="8258629" cy="1261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</a:rPr>
              <a:t>面对不可阻挡的信息社会，顺应行业的大势，以互联网思维，借助先进的 ICT 技术，</a:t>
            </a:r>
            <a:r>
              <a:rPr lang="zh-CN" altLang="en-US" sz="2000" dirty="0" smtClean="0">
                <a:solidFill>
                  <a:schemeClr val="bg1"/>
                </a:solidFill>
              </a:rPr>
              <a:t>以“</a:t>
            </a:r>
            <a:r>
              <a:rPr lang="zh-CN" altLang="en-US" sz="2000" dirty="0">
                <a:solidFill>
                  <a:schemeClr val="bg1"/>
                </a:solidFill>
              </a:rPr>
              <a:t>Internet +传统产业”进行数字化重构，用未来的趋势建立现在和未来的竞争优势，成为</a:t>
            </a:r>
            <a:r>
              <a:rPr lang="zh-CN" altLang="en-US" sz="2000" dirty="0" smtClean="0">
                <a:solidFill>
                  <a:schemeClr val="bg1"/>
                </a:solidFill>
              </a:rPr>
              <a:t>适应</a:t>
            </a:r>
            <a:r>
              <a:rPr lang="zh-CN" altLang="en-US" sz="2000" dirty="0">
                <a:solidFill>
                  <a:schemeClr val="bg1"/>
                </a:solidFill>
              </a:rPr>
              <a:t>信息时代的必然选择。</a:t>
            </a:r>
          </a:p>
        </p:txBody>
      </p:sp>
    </p:spTree>
    <p:extLst>
      <p:ext uri="{BB962C8B-B14F-4D97-AF65-F5344CB8AC3E}">
        <p14:creationId xmlns:p14="http://schemas.microsoft.com/office/powerpoint/2010/main" val="390098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7.40741E-7 L -0.19141 -0.41134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70" y="-20579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7.40741E-7 L -0.00105 -0.41134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057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7.40741E-7 L 0.19401 -0.41134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01" y="-2057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522" y="1837984"/>
            <a:ext cx="6378669" cy="29016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600" spc="2000" dirty="0" smtClean="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73000">
                      <a:schemeClr val="bg1">
                        <a:lumMod val="95000"/>
                      </a:schemeClr>
                    </a:gs>
                    <a:gs pos="22491">
                      <a:schemeClr val="bg1">
                        <a:lumMod val="95000"/>
                      </a:schemeClr>
                    </a:gs>
                    <a:gs pos="51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ng Hei" panose="02010600030101010101" charset="-122"/>
                <a:ea typeface="Ping Hei" panose="02010600030101010101" charset="-122"/>
              </a:rPr>
              <a:t>“互联网</a:t>
            </a:r>
            <a:r>
              <a:rPr lang="en-US" altLang="zh-CN" sz="6600" spc="2000" dirty="0" smtClean="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73000">
                      <a:schemeClr val="bg1">
                        <a:lumMod val="95000"/>
                      </a:schemeClr>
                    </a:gs>
                    <a:gs pos="22491">
                      <a:schemeClr val="bg1">
                        <a:lumMod val="95000"/>
                      </a:schemeClr>
                    </a:gs>
                    <a:gs pos="51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ng Hei" panose="02010600030101010101" charset="-122"/>
                <a:ea typeface="Ping Hei" panose="02010600030101010101" charset="-122"/>
              </a:rPr>
              <a:t>+</a:t>
            </a:r>
            <a:r>
              <a:rPr lang="zh-CN" altLang="en-US" sz="6600" spc="2000" dirty="0" smtClean="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73000">
                      <a:schemeClr val="bg1">
                        <a:lumMod val="95000"/>
                      </a:schemeClr>
                    </a:gs>
                    <a:gs pos="22491">
                      <a:schemeClr val="bg1">
                        <a:lumMod val="95000"/>
                      </a:schemeClr>
                    </a:gs>
                    <a:gs pos="51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ng Hei" panose="02010600030101010101" charset="-122"/>
                <a:ea typeface="Ping Hei" panose="02010600030101010101" charset="-122"/>
              </a:rPr>
              <a:t>”</a:t>
            </a:r>
            <a:endParaRPr lang="en-US" altLang="zh-CN" sz="6600" spc="2000" dirty="0" smtClean="0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73000">
                    <a:schemeClr val="bg1">
                      <a:lumMod val="95000"/>
                    </a:schemeClr>
                  </a:gs>
                  <a:gs pos="22491">
                    <a:schemeClr val="bg1">
                      <a:lumMod val="95000"/>
                    </a:schemeClr>
                  </a:gs>
                  <a:gs pos="51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0" scaled="1"/>
                <a:tileRect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Ping Hei" panose="02010600030101010101" charset="-122"/>
              <a:ea typeface="Ping Hei" panose="02010600030101010101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6600" spc="2000" dirty="0" smtClean="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73000">
                      <a:schemeClr val="bg1">
                        <a:lumMod val="95000"/>
                      </a:schemeClr>
                    </a:gs>
                    <a:gs pos="22491">
                      <a:schemeClr val="bg1">
                        <a:lumMod val="95000"/>
                      </a:schemeClr>
                    </a:gs>
                    <a:gs pos="51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ng Hei" panose="02010600030101010101" charset="-122"/>
                <a:ea typeface="Ping Hei" panose="02010600030101010101" charset="-122"/>
              </a:rPr>
              <a:t>改变世界</a:t>
            </a:r>
            <a:endParaRPr lang="zh-CN" altLang="en-US" sz="6600" spc="2000" dirty="0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73000">
                    <a:schemeClr val="bg1">
                      <a:lumMod val="95000"/>
                    </a:schemeClr>
                  </a:gs>
                  <a:gs pos="22491">
                    <a:schemeClr val="bg1">
                      <a:lumMod val="95000"/>
                    </a:schemeClr>
                  </a:gs>
                  <a:gs pos="51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0" scaled="1"/>
                <a:tileRect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Ping Hei" panose="02010600030101010101" charset="-122"/>
              <a:ea typeface="Ping Hei" panose="02010600030101010101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522762" y="1774074"/>
            <a:ext cx="9977351" cy="9977351"/>
            <a:chOff x="7818017" y="-736434"/>
            <a:chExt cx="21827794" cy="21827794"/>
          </a:xfrm>
        </p:grpSpPr>
        <p:grpSp>
          <p:nvGrpSpPr>
            <p:cNvPr id="6" name="组合 5"/>
            <p:cNvGrpSpPr/>
            <p:nvPr/>
          </p:nvGrpSpPr>
          <p:grpSpPr>
            <a:xfrm>
              <a:off x="15439836" y="-393772"/>
              <a:ext cx="6584156" cy="21142470"/>
              <a:chOff x="15354916" y="-481409"/>
              <a:chExt cx="6584156" cy="21142470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5354916" y="-481409"/>
                <a:ext cx="6584156" cy="9048512"/>
              </a:xfrm>
              <a:custGeom>
                <a:avLst/>
                <a:gdLst/>
                <a:ahLst/>
                <a:cxnLst/>
                <a:rect l="l" t="t" r="r" b="b"/>
                <a:pathLst>
                  <a:path w="6584156" h="9048512">
                    <a:moveTo>
                      <a:pt x="3404950" y="0"/>
                    </a:moveTo>
                    <a:cubicBezTo>
                      <a:pt x="3856434" y="0"/>
                      <a:pt x="4276566" y="68977"/>
                      <a:pt x="4665344" y="206931"/>
                    </a:cubicBezTo>
                    <a:cubicBezTo>
                      <a:pt x="5054124" y="344884"/>
                      <a:pt x="5389602" y="545545"/>
                      <a:pt x="5671780" y="808911"/>
                    </a:cubicBezTo>
                    <a:cubicBezTo>
                      <a:pt x="5953958" y="1072277"/>
                      <a:pt x="6176564" y="1398350"/>
                      <a:pt x="6339602" y="1787128"/>
                    </a:cubicBezTo>
                    <a:cubicBezTo>
                      <a:pt x="6502638" y="2175907"/>
                      <a:pt x="6584156" y="2627392"/>
                      <a:pt x="6584156" y="3141583"/>
                    </a:cubicBezTo>
                    <a:cubicBezTo>
                      <a:pt x="6584156" y="3567986"/>
                      <a:pt x="6490096" y="3984983"/>
                      <a:pt x="6301978" y="4392573"/>
                    </a:cubicBezTo>
                    <a:cubicBezTo>
                      <a:pt x="6113860" y="4800163"/>
                      <a:pt x="5731350" y="5273596"/>
                      <a:pt x="5154452" y="5812870"/>
                    </a:cubicBezTo>
                    <a:cubicBezTo>
                      <a:pt x="4828380" y="6126401"/>
                      <a:pt x="4571286" y="6408579"/>
                      <a:pt x="4383168" y="6659405"/>
                    </a:cubicBezTo>
                    <a:cubicBezTo>
                      <a:pt x="4195048" y="6910229"/>
                      <a:pt x="4053960" y="7157918"/>
                      <a:pt x="3959900" y="7402473"/>
                    </a:cubicBezTo>
                    <a:cubicBezTo>
                      <a:pt x="3865840" y="7647027"/>
                      <a:pt x="3803134" y="7900988"/>
                      <a:pt x="3771780" y="8164353"/>
                    </a:cubicBezTo>
                    <a:cubicBezTo>
                      <a:pt x="3740428" y="8427720"/>
                      <a:pt x="3724752" y="8722439"/>
                      <a:pt x="3724752" y="9048512"/>
                    </a:cubicBezTo>
                    <a:lnTo>
                      <a:pt x="2351484" y="9048512"/>
                    </a:lnTo>
                    <a:cubicBezTo>
                      <a:pt x="2351484" y="8634650"/>
                      <a:pt x="2373432" y="8258413"/>
                      <a:pt x="2417326" y="7919800"/>
                    </a:cubicBezTo>
                    <a:cubicBezTo>
                      <a:pt x="2461220" y="7581186"/>
                      <a:pt x="2542738" y="7267655"/>
                      <a:pt x="2661880" y="6979206"/>
                    </a:cubicBezTo>
                    <a:cubicBezTo>
                      <a:pt x="2781022" y="6690757"/>
                      <a:pt x="2940922" y="6405443"/>
                      <a:pt x="3141584" y="6123265"/>
                    </a:cubicBezTo>
                    <a:cubicBezTo>
                      <a:pt x="3342244" y="5841088"/>
                      <a:pt x="3605610" y="5549504"/>
                      <a:pt x="3931682" y="5248514"/>
                    </a:cubicBezTo>
                    <a:cubicBezTo>
                      <a:pt x="4207590" y="4972606"/>
                      <a:pt x="4433332" y="4740594"/>
                      <a:pt x="4608908" y="4552474"/>
                    </a:cubicBezTo>
                    <a:cubicBezTo>
                      <a:pt x="4784488" y="4364355"/>
                      <a:pt x="4916170" y="4191913"/>
                      <a:pt x="5003958" y="4035147"/>
                    </a:cubicBezTo>
                    <a:cubicBezTo>
                      <a:pt x="5091748" y="3878381"/>
                      <a:pt x="5151318" y="3724751"/>
                      <a:pt x="5182672" y="3574257"/>
                    </a:cubicBezTo>
                    <a:cubicBezTo>
                      <a:pt x="5214024" y="3423761"/>
                      <a:pt x="5229700" y="3248184"/>
                      <a:pt x="5229700" y="3047524"/>
                    </a:cubicBezTo>
                    <a:cubicBezTo>
                      <a:pt x="5229700" y="2846864"/>
                      <a:pt x="5198348" y="2646204"/>
                      <a:pt x="5135642" y="2445544"/>
                    </a:cubicBezTo>
                    <a:cubicBezTo>
                      <a:pt x="5072936" y="2244884"/>
                      <a:pt x="4966334" y="2059901"/>
                      <a:pt x="4815840" y="1890594"/>
                    </a:cubicBezTo>
                    <a:cubicBezTo>
                      <a:pt x="4665344" y="1721287"/>
                      <a:pt x="4470956" y="1583334"/>
                      <a:pt x="4232672" y="1476732"/>
                    </a:cubicBezTo>
                    <a:cubicBezTo>
                      <a:pt x="3994388" y="1370132"/>
                      <a:pt x="3699668" y="1316832"/>
                      <a:pt x="3348514" y="1316832"/>
                    </a:cubicBezTo>
                    <a:cubicBezTo>
                      <a:pt x="2671286" y="1316832"/>
                      <a:pt x="2175906" y="1545709"/>
                      <a:pt x="1862376" y="2003465"/>
                    </a:cubicBezTo>
                    <a:cubicBezTo>
                      <a:pt x="1548844" y="2461221"/>
                      <a:pt x="1392079" y="3047524"/>
                      <a:pt x="1392079" y="3762376"/>
                    </a:cubicBezTo>
                    <a:lnTo>
                      <a:pt x="0" y="3762376"/>
                    </a:lnTo>
                    <a:cubicBezTo>
                      <a:pt x="62706" y="2596039"/>
                      <a:pt x="388779" y="1677393"/>
                      <a:pt x="978217" y="1006435"/>
                    </a:cubicBezTo>
                    <a:cubicBezTo>
                      <a:pt x="1567656" y="335479"/>
                      <a:pt x="2376566" y="0"/>
                      <a:pt x="340495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73000">
                    <a:schemeClr val="bg1">
                      <a:lumMod val="95000"/>
                    </a:schemeClr>
                  </a:gs>
                  <a:gs pos="22491">
                    <a:schemeClr val="bg1">
                      <a:lumMod val="95000"/>
                    </a:schemeClr>
                  </a:gs>
                  <a:gs pos="51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48100" spc="2000" dirty="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73000">
                        <a:schemeClr val="bg1">
                          <a:lumMod val="95000"/>
                        </a:schemeClr>
                      </a:gs>
                      <a:gs pos="22491">
                        <a:schemeClr val="bg1">
                          <a:lumMod val="95000"/>
                        </a:schemeClr>
                      </a:gs>
                      <a:gs pos="5100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Ping Hei" panose="02010800040101010101" pitchFamily="2" charset="-122"/>
                  <a:ea typeface="Ping Hei" panose="02010800040101010101" pitchFamily="2" charset="-122"/>
                  <a:cs typeface="Myriad Arabic" panose="01010101010101010101" pitchFamily="50" charset="-78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 rot="10800000">
                <a:off x="18275020" y="12064033"/>
                <a:ext cx="1335642" cy="8597028"/>
              </a:xfrm>
              <a:custGeom>
                <a:avLst/>
                <a:gdLst/>
                <a:ahLst/>
                <a:cxnLst/>
                <a:rect l="l" t="t" r="r" b="b"/>
                <a:pathLst>
                  <a:path w="1335642" h="8597028">
                    <a:moveTo>
                      <a:pt x="1128712" y="8597028"/>
                    </a:moveTo>
                    <a:lnTo>
                      <a:pt x="169306" y="8597028"/>
                    </a:lnTo>
                    <a:lnTo>
                      <a:pt x="0" y="3687128"/>
                    </a:lnTo>
                    <a:lnTo>
                      <a:pt x="0" y="0"/>
                    </a:lnTo>
                    <a:lnTo>
                      <a:pt x="1335642" y="0"/>
                    </a:lnTo>
                    <a:lnTo>
                      <a:pt x="1335642" y="368712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>
                  <a:defRPr sz="148100" spc="2000">
                    <a:gradFill flip="none" rotWithShape="1">
                      <a:gsLst>
                        <a:gs pos="0">
                          <a:schemeClr val="bg1">
                            <a:lumMod val="65000"/>
                          </a:schemeClr>
                        </a:gs>
                        <a:gs pos="73000">
                          <a:schemeClr val="bg1">
                            <a:lumMod val="95000"/>
                          </a:schemeClr>
                        </a:gs>
                        <a:gs pos="22491">
                          <a:schemeClr val="bg1">
                            <a:lumMod val="95000"/>
                          </a:schemeClr>
                        </a:gs>
                        <a:gs pos="51000">
                          <a:schemeClr val="bg1"/>
                        </a:gs>
                        <a:gs pos="100000">
                          <a:schemeClr val="bg1">
                            <a:lumMod val="75000"/>
                          </a:schemeClr>
                        </a:gs>
                      </a:gsLst>
                      <a:lin ang="0" scaled="1"/>
                      <a:tileRect/>
                    </a:gra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latin typeface="Ping Hei" panose="02010800040101010101" pitchFamily="2" charset="-122"/>
                    <a:ea typeface="Ping Hei" panose="02010800040101010101" pitchFamily="2" charset="-122"/>
                    <a:cs typeface="Myriad Arabic" panose="01010101010101010101" pitchFamily="50" charset="-78"/>
                  </a:defRPr>
                </a:lvl1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椭圆 6"/>
            <p:cNvSpPr/>
            <p:nvPr/>
          </p:nvSpPr>
          <p:spPr>
            <a:xfrm>
              <a:off x="7818017" y="-736434"/>
              <a:ext cx="21827794" cy="2182779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7987168" y="6314129"/>
            <a:ext cx="822782" cy="822782"/>
          </a:xfrm>
          <a:custGeom>
            <a:avLst/>
            <a:gdLst/>
            <a:ahLst/>
            <a:cxnLst/>
            <a:rect l="l" t="t" r="r" b="b"/>
            <a:pathLst>
              <a:path w="2031682" h="2031683">
                <a:moveTo>
                  <a:pt x="1015842" y="0"/>
                </a:moveTo>
                <a:cubicBezTo>
                  <a:pt x="1291750" y="0"/>
                  <a:pt x="1530032" y="100330"/>
                  <a:pt x="1730692" y="300990"/>
                </a:cubicBezTo>
                <a:cubicBezTo>
                  <a:pt x="1931354" y="501649"/>
                  <a:pt x="2031682" y="739934"/>
                  <a:pt x="2031682" y="1015841"/>
                </a:cubicBezTo>
                <a:cubicBezTo>
                  <a:pt x="2031682" y="1291749"/>
                  <a:pt x="1931354" y="1530033"/>
                  <a:pt x="1730692" y="1730691"/>
                </a:cubicBezTo>
                <a:cubicBezTo>
                  <a:pt x="1530032" y="1931353"/>
                  <a:pt x="1291750" y="2031683"/>
                  <a:pt x="1015842" y="2031683"/>
                </a:cubicBezTo>
                <a:cubicBezTo>
                  <a:pt x="739934" y="2031683"/>
                  <a:pt x="501650" y="1931353"/>
                  <a:pt x="300990" y="1730691"/>
                </a:cubicBezTo>
                <a:cubicBezTo>
                  <a:pt x="100330" y="1530033"/>
                  <a:pt x="0" y="1291749"/>
                  <a:pt x="0" y="1015841"/>
                </a:cubicBezTo>
                <a:cubicBezTo>
                  <a:pt x="0" y="739934"/>
                  <a:pt x="100330" y="501649"/>
                  <a:pt x="300990" y="300990"/>
                </a:cubicBezTo>
                <a:cubicBezTo>
                  <a:pt x="501650" y="100330"/>
                  <a:pt x="739934" y="0"/>
                  <a:pt x="101584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65000"/>
                </a:schemeClr>
              </a:gs>
              <a:gs pos="73000">
                <a:schemeClr val="bg1">
                  <a:lumMod val="95000"/>
                </a:schemeClr>
              </a:gs>
              <a:gs pos="22491">
                <a:schemeClr val="bg1">
                  <a:lumMod val="95000"/>
                </a:schemeClr>
              </a:gs>
              <a:gs pos="5100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148100" spc="2000" dirty="0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73000">
                    <a:schemeClr val="bg1">
                      <a:lumMod val="95000"/>
                    </a:schemeClr>
                  </a:gs>
                  <a:gs pos="22491">
                    <a:schemeClr val="bg1">
                      <a:lumMod val="95000"/>
                    </a:schemeClr>
                  </a:gs>
                  <a:gs pos="51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0" scaled="1"/>
                <a:tileRect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Ping Hei" panose="02010800040101010101" pitchFamily="2" charset="-122"/>
              <a:ea typeface="Ping Hei" panose="02010800040101010101" pitchFamily="2" charset="-122"/>
              <a:cs typeface="Myriad Arabic" panose="01010101010101010101" pitchFamily="50" charset="-78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6813" r="75322"/>
          <a:stretch/>
        </p:blipFill>
        <p:spPr>
          <a:xfrm rot="15935730">
            <a:off x="43878" y="-177077"/>
            <a:ext cx="4432019" cy="568566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34"/>
          <a:stretch/>
        </p:blipFill>
        <p:spPr>
          <a:xfrm rot="7534637">
            <a:off x="5534902" y="3540096"/>
            <a:ext cx="2845714" cy="3726142"/>
          </a:xfrm>
          <a:prstGeom prst="rect">
            <a:avLst/>
          </a:prstGeom>
        </p:spPr>
      </p:pic>
      <p:sp>
        <p:nvSpPr>
          <p:cNvPr id="30" name="Freeform 20"/>
          <p:cNvSpPr>
            <a:spLocks/>
          </p:cNvSpPr>
          <p:nvPr/>
        </p:nvSpPr>
        <p:spPr bwMode="auto">
          <a:xfrm>
            <a:off x="8984575" y="535098"/>
            <a:ext cx="2055813" cy="112713"/>
          </a:xfrm>
          <a:custGeom>
            <a:avLst/>
            <a:gdLst>
              <a:gd name="T0" fmla="*/ 1328 w 1346"/>
              <a:gd name="T1" fmla="*/ 38 h 74"/>
              <a:gd name="T2" fmla="*/ 1310 w 1346"/>
              <a:gd name="T3" fmla="*/ 54 h 74"/>
              <a:gd name="T4" fmla="*/ 871 w 1346"/>
              <a:gd name="T5" fmla="*/ 54 h 74"/>
              <a:gd name="T6" fmla="*/ 817 w 1346"/>
              <a:gd name="T7" fmla="*/ 0 h 74"/>
              <a:gd name="T8" fmla="*/ 0 w 1346"/>
              <a:gd name="T9" fmla="*/ 0 h 74"/>
              <a:gd name="T10" fmla="*/ 0 w 1346"/>
              <a:gd name="T11" fmla="*/ 4 h 74"/>
              <a:gd name="T12" fmla="*/ 815 w 1346"/>
              <a:gd name="T13" fmla="*/ 4 h 74"/>
              <a:gd name="T14" fmla="*/ 869 w 1346"/>
              <a:gd name="T15" fmla="*/ 58 h 74"/>
              <a:gd name="T16" fmla="*/ 1310 w 1346"/>
              <a:gd name="T17" fmla="*/ 58 h 74"/>
              <a:gd name="T18" fmla="*/ 1328 w 1346"/>
              <a:gd name="T19" fmla="*/ 74 h 74"/>
              <a:gd name="T20" fmla="*/ 1346 w 1346"/>
              <a:gd name="T21" fmla="*/ 56 h 74"/>
              <a:gd name="T22" fmla="*/ 1328 w 1346"/>
              <a:gd name="T23" fmla="*/ 3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46" h="74">
                <a:moveTo>
                  <a:pt x="1328" y="38"/>
                </a:moveTo>
                <a:cubicBezTo>
                  <a:pt x="1319" y="38"/>
                  <a:pt x="1311" y="45"/>
                  <a:pt x="1310" y="54"/>
                </a:cubicBezTo>
                <a:cubicBezTo>
                  <a:pt x="871" y="54"/>
                  <a:pt x="871" y="54"/>
                  <a:pt x="871" y="54"/>
                </a:cubicBezTo>
                <a:cubicBezTo>
                  <a:pt x="817" y="0"/>
                  <a:pt x="817" y="0"/>
                  <a:pt x="81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"/>
                  <a:pt x="0" y="4"/>
                  <a:pt x="0" y="4"/>
                </a:cubicBezTo>
                <a:cubicBezTo>
                  <a:pt x="815" y="4"/>
                  <a:pt x="815" y="4"/>
                  <a:pt x="815" y="4"/>
                </a:cubicBezTo>
                <a:cubicBezTo>
                  <a:pt x="869" y="58"/>
                  <a:pt x="869" y="58"/>
                  <a:pt x="869" y="58"/>
                </a:cubicBezTo>
                <a:cubicBezTo>
                  <a:pt x="1310" y="58"/>
                  <a:pt x="1310" y="58"/>
                  <a:pt x="1310" y="58"/>
                </a:cubicBezTo>
                <a:cubicBezTo>
                  <a:pt x="1311" y="67"/>
                  <a:pt x="1319" y="74"/>
                  <a:pt x="1328" y="74"/>
                </a:cubicBezTo>
                <a:cubicBezTo>
                  <a:pt x="1338" y="74"/>
                  <a:pt x="1346" y="66"/>
                  <a:pt x="1346" y="56"/>
                </a:cubicBezTo>
                <a:cubicBezTo>
                  <a:pt x="1346" y="46"/>
                  <a:pt x="1338" y="38"/>
                  <a:pt x="1328" y="38"/>
                </a:cubicBezTo>
                <a:close/>
              </a:path>
            </a:pathLst>
          </a:custGeom>
          <a:solidFill>
            <a:srgbClr val="2EA7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24"/>
          <p:cNvSpPr>
            <a:spLocks/>
          </p:cNvSpPr>
          <p:nvPr/>
        </p:nvSpPr>
        <p:spPr bwMode="auto">
          <a:xfrm>
            <a:off x="7949525" y="670035"/>
            <a:ext cx="681038" cy="119063"/>
          </a:xfrm>
          <a:custGeom>
            <a:avLst/>
            <a:gdLst>
              <a:gd name="T0" fmla="*/ 428 w 446"/>
              <a:gd name="T1" fmla="*/ 0 h 78"/>
              <a:gd name="T2" fmla="*/ 410 w 446"/>
              <a:gd name="T3" fmla="*/ 15 h 78"/>
              <a:gd name="T4" fmla="*/ 154 w 446"/>
              <a:gd name="T5" fmla="*/ 15 h 78"/>
              <a:gd name="T6" fmla="*/ 107 w 446"/>
              <a:gd name="T7" fmla="*/ 63 h 78"/>
              <a:gd name="T8" fmla="*/ 26 w 446"/>
              <a:gd name="T9" fmla="*/ 63 h 78"/>
              <a:gd name="T10" fmla="*/ 13 w 446"/>
              <a:gd name="T11" fmla="*/ 52 h 78"/>
              <a:gd name="T12" fmla="*/ 0 w 446"/>
              <a:gd name="T13" fmla="*/ 65 h 78"/>
              <a:gd name="T14" fmla="*/ 13 w 446"/>
              <a:gd name="T15" fmla="*/ 78 h 78"/>
              <a:gd name="T16" fmla="*/ 26 w 446"/>
              <a:gd name="T17" fmla="*/ 67 h 78"/>
              <a:gd name="T18" fmla="*/ 108 w 446"/>
              <a:gd name="T19" fmla="*/ 67 h 78"/>
              <a:gd name="T20" fmla="*/ 156 w 446"/>
              <a:gd name="T21" fmla="*/ 19 h 78"/>
              <a:gd name="T22" fmla="*/ 410 w 446"/>
              <a:gd name="T23" fmla="*/ 19 h 78"/>
              <a:gd name="T24" fmla="*/ 428 w 446"/>
              <a:gd name="T25" fmla="*/ 36 h 78"/>
              <a:gd name="T26" fmla="*/ 446 w 446"/>
              <a:gd name="T27" fmla="*/ 18 h 78"/>
              <a:gd name="T28" fmla="*/ 428 w 446"/>
              <a:gd name="T29" fmla="*/ 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46" h="78">
                <a:moveTo>
                  <a:pt x="428" y="0"/>
                </a:moveTo>
                <a:cubicBezTo>
                  <a:pt x="419" y="0"/>
                  <a:pt x="411" y="6"/>
                  <a:pt x="410" y="15"/>
                </a:cubicBezTo>
                <a:cubicBezTo>
                  <a:pt x="154" y="15"/>
                  <a:pt x="154" y="15"/>
                  <a:pt x="154" y="15"/>
                </a:cubicBezTo>
                <a:cubicBezTo>
                  <a:pt x="107" y="63"/>
                  <a:pt x="107" y="63"/>
                  <a:pt x="107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56"/>
                  <a:pt x="19" y="52"/>
                  <a:pt x="13" y="52"/>
                </a:cubicBezTo>
                <a:cubicBezTo>
                  <a:pt x="6" y="52"/>
                  <a:pt x="0" y="57"/>
                  <a:pt x="0" y="65"/>
                </a:cubicBezTo>
                <a:cubicBezTo>
                  <a:pt x="0" y="72"/>
                  <a:pt x="6" y="78"/>
                  <a:pt x="13" y="78"/>
                </a:cubicBezTo>
                <a:cubicBezTo>
                  <a:pt x="19" y="78"/>
                  <a:pt x="25" y="73"/>
                  <a:pt x="26" y="67"/>
                </a:cubicBezTo>
                <a:cubicBezTo>
                  <a:pt x="108" y="67"/>
                  <a:pt x="108" y="67"/>
                  <a:pt x="108" y="67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410" y="19"/>
                  <a:pt x="410" y="19"/>
                  <a:pt x="410" y="19"/>
                </a:cubicBezTo>
                <a:cubicBezTo>
                  <a:pt x="411" y="28"/>
                  <a:pt x="419" y="36"/>
                  <a:pt x="428" y="36"/>
                </a:cubicBezTo>
                <a:cubicBezTo>
                  <a:pt x="438" y="36"/>
                  <a:pt x="446" y="27"/>
                  <a:pt x="446" y="18"/>
                </a:cubicBezTo>
                <a:cubicBezTo>
                  <a:pt x="446" y="8"/>
                  <a:pt x="438" y="0"/>
                  <a:pt x="4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70"/>
          <p:cNvSpPr>
            <a:spLocks/>
          </p:cNvSpPr>
          <p:nvPr/>
        </p:nvSpPr>
        <p:spPr bwMode="auto">
          <a:xfrm>
            <a:off x="8913137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4 w 86"/>
              <a:gd name="T3" fmla="*/ 70 h 70"/>
              <a:gd name="T4" fmla="*/ 86 w 86"/>
              <a:gd name="T5" fmla="*/ 0 h 70"/>
              <a:gd name="T6" fmla="*/ 70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4" y="70"/>
                </a:lnTo>
                <a:lnTo>
                  <a:pt x="86" y="0"/>
                </a:lnTo>
                <a:lnTo>
                  <a:pt x="70" y="0"/>
                </a:lnTo>
                <a:lnTo>
                  <a:pt x="0" y="70"/>
                </a:lnTo>
                <a:close/>
              </a:path>
            </a:pathLst>
          </a:custGeom>
          <a:solidFill>
            <a:srgbClr val="42AB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Freeform 71"/>
          <p:cNvSpPr>
            <a:spLocks/>
          </p:cNvSpPr>
          <p:nvPr/>
        </p:nvSpPr>
        <p:spPr bwMode="auto">
          <a:xfrm>
            <a:off x="8965525" y="557323"/>
            <a:ext cx="134938" cy="111125"/>
          </a:xfrm>
          <a:custGeom>
            <a:avLst/>
            <a:gdLst>
              <a:gd name="T0" fmla="*/ 0 w 85"/>
              <a:gd name="T1" fmla="*/ 70 h 70"/>
              <a:gd name="T2" fmla="*/ 14 w 85"/>
              <a:gd name="T3" fmla="*/ 70 h 70"/>
              <a:gd name="T4" fmla="*/ 85 w 85"/>
              <a:gd name="T5" fmla="*/ 0 h 70"/>
              <a:gd name="T6" fmla="*/ 71 w 85"/>
              <a:gd name="T7" fmla="*/ 0 h 70"/>
              <a:gd name="T8" fmla="*/ 0 w 85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70">
                <a:moveTo>
                  <a:pt x="0" y="70"/>
                </a:moveTo>
                <a:lnTo>
                  <a:pt x="14" y="70"/>
                </a:lnTo>
                <a:lnTo>
                  <a:pt x="85" y="0"/>
                </a:lnTo>
                <a:lnTo>
                  <a:pt x="71" y="0"/>
                </a:lnTo>
                <a:lnTo>
                  <a:pt x="0" y="70"/>
                </a:lnTo>
                <a:close/>
              </a:path>
            </a:pathLst>
          </a:custGeom>
          <a:solidFill>
            <a:srgbClr val="52AF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Freeform 72"/>
          <p:cNvSpPr>
            <a:spLocks/>
          </p:cNvSpPr>
          <p:nvPr/>
        </p:nvSpPr>
        <p:spPr bwMode="auto">
          <a:xfrm>
            <a:off x="9016325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6 w 86"/>
              <a:gd name="T3" fmla="*/ 70 h 70"/>
              <a:gd name="T4" fmla="*/ 86 w 86"/>
              <a:gd name="T5" fmla="*/ 0 h 70"/>
              <a:gd name="T6" fmla="*/ 72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6" y="70"/>
                </a:lnTo>
                <a:lnTo>
                  <a:pt x="86" y="0"/>
                </a:lnTo>
                <a:lnTo>
                  <a:pt x="72" y="0"/>
                </a:lnTo>
                <a:lnTo>
                  <a:pt x="0" y="70"/>
                </a:lnTo>
                <a:close/>
              </a:path>
            </a:pathLst>
          </a:custGeom>
          <a:solidFill>
            <a:srgbClr val="60B3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73"/>
          <p:cNvSpPr>
            <a:spLocks/>
          </p:cNvSpPr>
          <p:nvPr/>
        </p:nvSpPr>
        <p:spPr bwMode="auto">
          <a:xfrm>
            <a:off x="9070300" y="557323"/>
            <a:ext cx="134938" cy="111125"/>
          </a:xfrm>
          <a:custGeom>
            <a:avLst/>
            <a:gdLst>
              <a:gd name="T0" fmla="*/ 0 w 85"/>
              <a:gd name="T1" fmla="*/ 70 h 70"/>
              <a:gd name="T2" fmla="*/ 14 w 85"/>
              <a:gd name="T3" fmla="*/ 70 h 70"/>
              <a:gd name="T4" fmla="*/ 85 w 85"/>
              <a:gd name="T5" fmla="*/ 0 h 70"/>
              <a:gd name="T6" fmla="*/ 70 w 85"/>
              <a:gd name="T7" fmla="*/ 0 h 70"/>
              <a:gd name="T8" fmla="*/ 0 w 85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70">
                <a:moveTo>
                  <a:pt x="0" y="70"/>
                </a:moveTo>
                <a:lnTo>
                  <a:pt x="14" y="70"/>
                </a:lnTo>
                <a:lnTo>
                  <a:pt x="85" y="0"/>
                </a:lnTo>
                <a:lnTo>
                  <a:pt x="70" y="0"/>
                </a:lnTo>
                <a:lnTo>
                  <a:pt x="0" y="70"/>
                </a:lnTo>
                <a:close/>
              </a:path>
            </a:pathLst>
          </a:custGeom>
          <a:solidFill>
            <a:srgbClr val="6CB7E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Freeform 74"/>
          <p:cNvSpPr>
            <a:spLocks/>
          </p:cNvSpPr>
          <p:nvPr/>
        </p:nvSpPr>
        <p:spPr bwMode="auto">
          <a:xfrm>
            <a:off x="9122687" y="557323"/>
            <a:ext cx="133350" cy="111125"/>
          </a:xfrm>
          <a:custGeom>
            <a:avLst/>
            <a:gdLst>
              <a:gd name="T0" fmla="*/ 0 w 84"/>
              <a:gd name="T1" fmla="*/ 70 h 70"/>
              <a:gd name="T2" fmla="*/ 14 w 84"/>
              <a:gd name="T3" fmla="*/ 70 h 70"/>
              <a:gd name="T4" fmla="*/ 84 w 84"/>
              <a:gd name="T5" fmla="*/ 0 h 70"/>
              <a:gd name="T6" fmla="*/ 70 w 84"/>
              <a:gd name="T7" fmla="*/ 0 h 70"/>
              <a:gd name="T8" fmla="*/ 0 w 84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70">
                <a:moveTo>
                  <a:pt x="0" y="70"/>
                </a:moveTo>
                <a:lnTo>
                  <a:pt x="14" y="70"/>
                </a:lnTo>
                <a:lnTo>
                  <a:pt x="84" y="0"/>
                </a:lnTo>
                <a:lnTo>
                  <a:pt x="70" y="0"/>
                </a:lnTo>
                <a:lnTo>
                  <a:pt x="0" y="70"/>
                </a:lnTo>
                <a:close/>
              </a:path>
            </a:pathLst>
          </a:custGeom>
          <a:solidFill>
            <a:srgbClr val="78BC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5" name="Freeform 75"/>
          <p:cNvSpPr>
            <a:spLocks/>
          </p:cNvSpPr>
          <p:nvPr/>
        </p:nvSpPr>
        <p:spPr bwMode="auto">
          <a:xfrm>
            <a:off x="9173487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5 w 86"/>
              <a:gd name="T3" fmla="*/ 70 h 70"/>
              <a:gd name="T4" fmla="*/ 86 w 86"/>
              <a:gd name="T5" fmla="*/ 0 h 70"/>
              <a:gd name="T6" fmla="*/ 71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5" y="70"/>
                </a:lnTo>
                <a:lnTo>
                  <a:pt x="86" y="0"/>
                </a:lnTo>
                <a:lnTo>
                  <a:pt x="71" y="0"/>
                </a:lnTo>
                <a:lnTo>
                  <a:pt x="0" y="70"/>
                </a:lnTo>
                <a:close/>
              </a:path>
            </a:pathLst>
          </a:custGeom>
          <a:solidFill>
            <a:srgbClr val="83C0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6" name="Freeform 76"/>
          <p:cNvSpPr>
            <a:spLocks/>
          </p:cNvSpPr>
          <p:nvPr/>
        </p:nvSpPr>
        <p:spPr bwMode="auto">
          <a:xfrm>
            <a:off x="9225875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5 w 86"/>
              <a:gd name="T3" fmla="*/ 70 h 70"/>
              <a:gd name="T4" fmla="*/ 86 w 86"/>
              <a:gd name="T5" fmla="*/ 0 h 70"/>
              <a:gd name="T6" fmla="*/ 71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5" y="70"/>
                </a:lnTo>
                <a:lnTo>
                  <a:pt x="86" y="0"/>
                </a:lnTo>
                <a:lnTo>
                  <a:pt x="71" y="0"/>
                </a:lnTo>
                <a:lnTo>
                  <a:pt x="0" y="70"/>
                </a:lnTo>
                <a:close/>
              </a:path>
            </a:pathLst>
          </a:custGeom>
          <a:solidFill>
            <a:srgbClr val="8DC4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7" name="Freeform 77"/>
          <p:cNvSpPr>
            <a:spLocks/>
          </p:cNvSpPr>
          <p:nvPr/>
        </p:nvSpPr>
        <p:spPr bwMode="auto">
          <a:xfrm>
            <a:off x="9278262" y="557323"/>
            <a:ext cx="134938" cy="111125"/>
          </a:xfrm>
          <a:custGeom>
            <a:avLst/>
            <a:gdLst>
              <a:gd name="T0" fmla="*/ 0 w 85"/>
              <a:gd name="T1" fmla="*/ 70 h 70"/>
              <a:gd name="T2" fmla="*/ 15 w 85"/>
              <a:gd name="T3" fmla="*/ 70 h 70"/>
              <a:gd name="T4" fmla="*/ 85 w 85"/>
              <a:gd name="T5" fmla="*/ 0 h 70"/>
              <a:gd name="T6" fmla="*/ 71 w 85"/>
              <a:gd name="T7" fmla="*/ 0 h 70"/>
              <a:gd name="T8" fmla="*/ 0 w 85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70">
                <a:moveTo>
                  <a:pt x="0" y="70"/>
                </a:moveTo>
                <a:lnTo>
                  <a:pt x="15" y="70"/>
                </a:lnTo>
                <a:lnTo>
                  <a:pt x="85" y="0"/>
                </a:lnTo>
                <a:lnTo>
                  <a:pt x="71" y="0"/>
                </a:lnTo>
                <a:lnTo>
                  <a:pt x="0" y="70"/>
                </a:lnTo>
                <a:close/>
              </a:path>
            </a:pathLst>
          </a:custGeom>
          <a:solidFill>
            <a:srgbClr val="97C9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Freeform 78"/>
          <p:cNvSpPr>
            <a:spLocks/>
          </p:cNvSpPr>
          <p:nvPr/>
        </p:nvSpPr>
        <p:spPr bwMode="auto">
          <a:xfrm>
            <a:off x="9329062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6 w 86"/>
              <a:gd name="T3" fmla="*/ 70 h 70"/>
              <a:gd name="T4" fmla="*/ 86 w 86"/>
              <a:gd name="T5" fmla="*/ 0 h 70"/>
              <a:gd name="T6" fmla="*/ 72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6" y="70"/>
                </a:lnTo>
                <a:lnTo>
                  <a:pt x="86" y="0"/>
                </a:lnTo>
                <a:lnTo>
                  <a:pt x="72" y="0"/>
                </a:lnTo>
                <a:lnTo>
                  <a:pt x="0" y="70"/>
                </a:lnTo>
                <a:close/>
              </a:path>
            </a:pathLst>
          </a:custGeom>
          <a:solidFill>
            <a:srgbClr val="A1CD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Freeform 79"/>
          <p:cNvSpPr>
            <a:spLocks/>
          </p:cNvSpPr>
          <p:nvPr/>
        </p:nvSpPr>
        <p:spPr bwMode="auto">
          <a:xfrm>
            <a:off x="9383037" y="557323"/>
            <a:ext cx="134938" cy="111125"/>
          </a:xfrm>
          <a:custGeom>
            <a:avLst/>
            <a:gdLst>
              <a:gd name="T0" fmla="*/ 0 w 85"/>
              <a:gd name="T1" fmla="*/ 70 h 70"/>
              <a:gd name="T2" fmla="*/ 15 w 85"/>
              <a:gd name="T3" fmla="*/ 70 h 70"/>
              <a:gd name="T4" fmla="*/ 85 w 85"/>
              <a:gd name="T5" fmla="*/ 0 h 70"/>
              <a:gd name="T6" fmla="*/ 70 w 85"/>
              <a:gd name="T7" fmla="*/ 0 h 70"/>
              <a:gd name="T8" fmla="*/ 0 w 85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70">
                <a:moveTo>
                  <a:pt x="0" y="70"/>
                </a:moveTo>
                <a:lnTo>
                  <a:pt x="15" y="70"/>
                </a:lnTo>
                <a:lnTo>
                  <a:pt x="85" y="0"/>
                </a:lnTo>
                <a:lnTo>
                  <a:pt x="70" y="0"/>
                </a:lnTo>
                <a:lnTo>
                  <a:pt x="0" y="70"/>
                </a:lnTo>
                <a:close/>
              </a:path>
            </a:pathLst>
          </a:custGeom>
          <a:solidFill>
            <a:srgbClr val="AAD1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Freeform 80"/>
          <p:cNvSpPr>
            <a:spLocks/>
          </p:cNvSpPr>
          <p:nvPr/>
        </p:nvSpPr>
        <p:spPr bwMode="auto">
          <a:xfrm>
            <a:off x="9435425" y="557323"/>
            <a:ext cx="134938" cy="111125"/>
          </a:xfrm>
          <a:custGeom>
            <a:avLst/>
            <a:gdLst>
              <a:gd name="T0" fmla="*/ 0 w 85"/>
              <a:gd name="T1" fmla="*/ 70 h 70"/>
              <a:gd name="T2" fmla="*/ 14 w 85"/>
              <a:gd name="T3" fmla="*/ 70 h 70"/>
              <a:gd name="T4" fmla="*/ 85 w 85"/>
              <a:gd name="T5" fmla="*/ 0 h 70"/>
              <a:gd name="T6" fmla="*/ 70 w 85"/>
              <a:gd name="T7" fmla="*/ 0 h 70"/>
              <a:gd name="T8" fmla="*/ 0 w 85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70">
                <a:moveTo>
                  <a:pt x="0" y="70"/>
                </a:moveTo>
                <a:lnTo>
                  <a:pt x="14" y="70"/>
                </a:lnTo>
                <a:lnTo>
                  <a:pt x="85" y="0"/>
                </a:lnTo>
                <a:lnTo>
                  <a:pt x="70" y="0"/>
                </a:lnTo>
                <a:lnTo>
                  <a:pt x="0" y="70"/>
                </a:lnTo>
                <a:close/>
              </a:path>
            </a:pathLst>
          </a:custGeom>
          <a:solidFill>
            <a:srgbClr val="B2D6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1" name="Freeform 81"/>
          <p:cNvSpPr>
            <a:spLocks/>
          </p:cNvSpPr>
          <p:nvPr/>
        </p:nvSpPr>
        <p:spPr bwMode="auto">
          <a:xfrm>
            <a:off x="9487812" y="557323"/>
            <a:ext cx="134938" cy="111125"/>
          </a:xfrm>
          <a:custGeom>
            <a:avLst/>
            <a:gdLst>
              <a:gd name="T0" fmla="*/ 0 w 85"/>
              <a:gd name="T1" fmla="*/ 70 h 70"/>
              <a:gd name="T2" fmla="*/ 14 w 85"/>
              <a:gd name="T3" fmla="*/ 70 h 70"/>
              <a:gd name="T4" fmla="*/ 85 w 85"/>
              <a:gd name="T5" fmla="*/ 0 h 70"/>
              <a:gd name="T6" fmla="*/ 70 w 85"/>
              <a:gd name="T7" fmla="*/ 0 h 70"/>
              <a:gd name="T8" fmla="*/ 0 w 85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70">
                <a:moveTo>
                  <a:pt x="0" y="70"/>
                </a:moveTo>
                <a:lnTo>
                  <a:pt x="14" y="70"/>
                </a:lnTo>
                <a:lnTo>
                  <a:pt x="85" y="0"/>
                </a:lnTo>
                <a:lnTo>
                  <a:pt x="70" y="0"/>
                </a:lnTo>
                <a:lnTo>
                  <a:pt x="0" y="70"/>
                </a:lnTo>
                <a:close/>
              </a:path>
            </a:pathLst>
          </a:custGeom>
          <a:solidFill>
            <a:srgbClr val="BBDAF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2" name="Freeform 82"/>
          <p:cNvSpPr>
            <a:spLocks/>
          </p:cNvSpPr>
          <p:nvPr/>
        </p:nvSpPr>
        <p:spPr bwMode="auto">
          <a:xfrm>
            <a:off x="9538612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6 w 86"/>
              <a:gd name="T3" fmla="*/ 70 h 70"/>
              <a:gd name="T4" fmla="*/ 86 w 86"/>
              <a:gd name="T5" fmla="*/ 0 h 70"/>
              <a:gd name="T6" fmla="*/ 71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6" y="70"/>
                </a:lnTo>
                <a:lnTo>
                  <a:pt x="86" y="0"/>
                </a:lnTo>
                <a:lnTo>
                  <a:pt x="71" y="0"/>
                </a:lnTo>
                <a:lnTo>
                  <a:pt x="0" y="70"/>
                </a:lnTo>
                <a:close/>
              </a:path>
            </a:pathLst>
          </a:custGeom>
          <a:solidFill>
            <a:srgbClr val="C3DE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83"/>
          <p:cNvSpPr>
            <a:spLocks/>
          </p:cNvSpPr>
          <p:nvPr/>
        </p:nvSpPr>
        <p:spPr bwMode="auto">
          <a:xfrm>
            <a:off x="9591000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5 w 86"/>
              <a:gd name="T3" fmla="*/ 70 h 70"/>
              <a:gd name="T4" fmla="*/ 86 w 86"/>
              <a:gd name="T5" fmla="*/ 0 h 70"/>
              <a:gd name="T6" fmla="*/ 71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5" y="70"/>
                </a:lnTo>
                <a:lnTo>
                  <a:pt x="86" y="0"/>
                </a:lnTo>
                <a:lnTo>
                  <a:pt x="71" y="0"/>
                </a:lnTo>
                <a:lnTo>
                  <a:pt x="0" y="70"/>
                </a:lnTo>
                <a:close/>
              </a:path>
            </a:pathLst>
          </a:custGeom>
          <a:solidFill>
            <a:srgbClr val="CBE3F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" name="Freeform 84"/>
          <p:cNvSpPr>
            <a:spLocks/>
          </p:cNvSpPr>
          <p:nvPr/>
        </p:nvSpPr>
        <p:spPr bwMode="auto">
          <a:xfrm>
            <a:off x="9644975" y="557323"/>
            <a:ext cx="133350" cy="111125"/>
          </a:xfrm>
          <a:custGeom>
            <a:avLst/>
            <a:gdLst>
              <a:gd name="T0" fmla="*/ 0 w 84"/>
              <a:gd name="T1" fmla="*/ 70 h 70"/>
              <a:gd name="T2" fmla="*/ 14 w 84"/>
              <a:gd name="T3" fmla="*/ 70 h 70"/>
              <a:gd name="T4" fmla="*/ 84 w 84"/>
              <a:gd name="T5" fmla="*/ 0 h 70"/>
              <a:gd name="T6" fmla="*/ 70 w 84"/>
              <a:gd name="T7" fmla="*/ 0 h 70"/>
              <a:gd name="T8" fmla="*/ 0 w 84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70">
                <a:moveTo>
                  <a:pt x="0" y="70"/>
                </a:moveTo>
                <a:lnTo>
                  <a:pt x="14" y="70"/>
                </a:lnTo>
                <a:lnTo>
                  <a:pt x="84" y="0"/>
                </a:lnTo>
                <a:lnTo>
                  <a:pt x="70" y="0"/>
                </a:lnTo>
                <a:lnTo>
                  <a:pt x="0" y="70"/>
                </a:lnTo>
                <a:close/>
              </a:path>
            </a:pathLst>
          </a:custGeom>
          <a:solidFill>
            <a:srgbClr val="D3E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85"/>
          <p:cNvSpPr>
            <a:spLocks/>
          </p:cNvSpPr>
          <p:nvPr/>
        </p:nvSpPr>
        <p:spPr bwMode="auto">
          <a:xfrm>
            <a:off x="9695775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5 w 86"/>
              <a:gd name="T3" fmla="*/ 70 h 70"/>
              <a:gd name="T4" fmla="*/ 86 w 86"/>
              <a:gd name="T5" fmla="*/ 0 h 70"/>
              <a:gd name="T6" fmla="*/ 71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5" y="70"/>
                </a:lnTo>
                <a:lnTo>
                  <a:pt x="86" y="0"/>
                </a:lnTo>
                <a:lnTo>
                  <a:pt x="71" y="0"/>
                </a:lnTo>
                <a:lnTo>
                  <a:pt x="0" y="70"/>
                </a:lnTo>
                <a:close/>
              </a:path>
            </a:pathLst>
          </a:custGeom>
          <a:solidFill>
            <a:srgbClr val="DBEB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86"/>
          <p:cNvSpPr>
            <a:spLocks/>
          </p:cNvSpPr>
          <p:nvPr/>
        </p:nvSpPr>
        <p:spPr bwMode="auto">
          <a:xfrm>
            <a:off x="9748162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4 w 86"/>
              <a:gd name="T3" fmla="*/ 70 h 70"/>
              <a:gd name="T4" fmla="*/ 86 w 86"/>
              <a:gd name="T5" fmla="*/ 0 h 70"/>
              <a:gd name="T6" fmla="*/ 70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4" y="70"/>
                </a:lnTo>
                <a:lnTo>
                  <a:pt x="86" y="0"/>
                </a:lnTo>
                <a:lnTo>
                  <a:pt x="70" y="0"/>
                </a:lnTo>
                <a:lnTo>
                  <a:pt x="0" y="70"/>
                </a:lnTo>
                <a:close/>
              </a:path>
            </a:pathLst>
          </a:custGeom>
          <a:solidFill>
            <a:srgbClr val="E3F0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87"/>
          <p:cNvSpPr>
            <a:spLocks/>
          </p:cNvSpPr>
          <p:nvPr/>
        </p:nvSpPr>
        <p:spPr bwMode="auto">
          <a:xfrm>
            <a:off x="9800550" y="557323"/>
            <a:ext cx="134938" cy="111125"/>
          </a:xfrm>
          <a:custGeom>
            <a:avLst/>
            <a:gdLst>
              <a:gd name="T0" fmla="*/ 0 w 85"/>
              <a:gd name="T1" fmla="*/ 70 h 70"/>
              <a:gd name="T2" fmla="*/ 14 w 85"/>
              <a:gd name="T3" fmla="*/ 70 h 70"/>
              <a:gd name="T4" fmla="*/ 85 w 85"/>
              <a:gd name="T5" fmla="*/ 0 h 70"/>
              <a:gd name="T6" fmla="*/ 71 w 85"/>
              <a:gd name="T7" fmla="*/ 0 h 70"/>
              <a:gd name="T8" fmla="*/ 0 w 85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70">
                <a:moveTo>
                  <a:pt x="0" y="70"/>
                </a:moveTo>
                <a:lnTo>
                  <a:pt x="14" y="70"/>
                </a:lnTo>
                <a:lnTo>
                  <a:pt x="85" y="0"/>
                </a:lnTo>
                <a:lnTo>
                  <a:pt x="71" y="0"/>
                </a:lnTo>
                <a:lnTo>
                  <a:pt x="0" y="70"/>
                </a:lnTo>
                <a:close/>
              </a:path>
            </a:pathLst>
          </a:custGeom>
          <a:solidFill>
            <a:srgbClr val="EAF4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88"/>
          <p:cNvSpPr>
            <a:spLocks/>
          </p:cNvSpPr>
          <p:nvPr/>
        </p:nvSpPr>
        <p:spPr bwMode="auto">
          <a:xfrm>
            <a:off x="9851350" y="557323"/>
            <a:ext cx="136525" cy="111125"/>
          </a:xfrm>
          <a:custGeom>
            <a:avLst/>
            <a:gdLst>
              <a:gd name="T0" fmla="*/ 0 w 86"/>
              <a:gd name="T1" fmla="*/ 70 h 70"/>
              <a:gd name="T2" fmla="*/ 16 w 86"/>
              <a:gd name="T3" fmla="*/ 70 h 70"/>
              <a:gd name="T4" fmla="*/ 86 w 86"/>
              <a:gd name="T5" fmla="*/ 0 h 70"/>
              <a:gd name="T6" fmla="*/ 72 w 86"/>
              <a:gd name="T7" fmla="*/ 0 h 70"/>
              <a:gd name="T8" fmla="*/ 0 w 86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70">
                <a:moveTo>
                  <a:pt x="0" y="70"/>
                </a:moveTo>
                <a:lnTo>
                  <a:pt x="16" y="70"/>
                </a:lnTo>
                <a:lnTo>
                  <a:pt x="86" y="0"/>
                </a:lnTo>
                <a:lnTo>
                  <a:pt x="72" y="0"/>
                </a:lnTo>
                <a:lnTo>
                  <a:pt x="0" y="70"/>
                </a:lnTo>
                <a:close/>
              </a:path>
            </a:pathLst>
          </a:custGeom>
          <a:solidFill>
            <a:srgbClr val="F1F8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89"/>
          <p:cNvSpPr>
            <a:spLocks/>
          </p:cNvSpPr>
          <p:nvPr/>
        </p:nvSpPr>
        <p:spPr bwMode="auto">
          <a:xfrm>
            <a:off x="9905325" y="557323"/>
            <a:ext cx="134938" cy="111125"/>
          </a:xfrm>
          <a:custGeom>
            <a:avLst/>
            <a:gdLst>
              <a:gd name="T0" fmla="*/ 0 w 85"/>
              <a:gd name="T1" fmla="*/ 70 h 70"/>
              <a:gd name="T2" fmla="*/ 14 w 85"/>
              <a:gd name="T3" fmla="*/ 70 h 70"/>
              <a:gd name="T4" fmla="*/ 85 w 85"/>
              <a:gd name="T5" fmla="*/ 0 h 70"/>
              <a:gd name="T6" fmla="*/ 70 w 85"/>
              <a:gd name="T7" fmla="*/ 0 h 70"/>
              <a:gd name="T8" fmla="*/ 0 w 85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70">
                <a:moveTo>
                  <a:pt x="0" y="70"/>
                </a:moveTo>
                <a:lnTo>
                  <a:pt x="14" y="70"/>
                </a:lnTo>
                <a:lnTo>
                  <a:pt x="85" y="0"/>
                </a:lnTo>
                <a:lnTo>
                  <a:pt x="70" y="0"/>
                </a:lnTo>
                <a:lnTo>
                  <a:pt x="0" y="70"/>
                </a:lnTo>
                <a:close/>
              </a:path>
            </a:pathLst>
          </a:custGeom>
          <a:solidFill>
            <a:srgbClr val="F9FC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90"/>
          <p:cNvSpPr>
            <a:spLocks/>
          </p:cNvSpPr>
          <p:nvPr/>
        </p:nvSpPr>
        <p:spPr bwMode="auto">
          <a:xfrm>
            <a:off x="9957712" y="557323"/>
            <a:ext cx="133350" cy="111125"/>
          </a:xfrm>
          <a:custGeom>
            <a:avLst/>
            <a:gdLst>
              <a:gd name="T0" fmla="*/ 70 w 84"/>
              <a:gd name="T1" fmla="*/ 0 h 70"/>
              <a:gd name="T2" fmla="*/ 0 w 84"/>
              <a:gd name="T3" fmla="*/ 70 h 70"/>
              <a:gd name="T4" fmla="*/ 14 w 84"/>
              <a:gd name="T5" fmla="*/ 70 h 70"/>
              <a:gd name="T6" fmla="*/ 84 w 84"/>
              <a:gd name="T7" fmla="*/ 0 h 70"/>
              <a:gd name="T8" fmla="*/ 70 w 84"/>
              <a:gd name="T9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70">
                <a:moveTo>
                  <a:pt x="70" y="0"/>
                </a:moveTo>
                <a:lnTo>
                  <a:pt x="0" y="70"/>
                </a:lnTo>
                <a:lnTo>
                  <a:pt x="14" y="70"/>
                </a:lnTo>
                <a:lnTo>
                  <a:pt x="84" y="0"/>
                </a:lnTo>
                <a:lnTo>
                  <a:pt x="7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1" name="Freeform 91"/>
          <p:cNvSpPr>
            <a:spLocks/>
          </p:cNvSpPr>
          <p:nvPr/>
        </p:nvSpPr>
        <p:spPr bwMode="auto">
          <a:xfrm>
            <a:off x="10199012" y="782748"/>
            <a:ext cx="96838" cy="80963"/>
          </a:xfrm>
          <a:custGeom>
            <a:avLst/>
            <a:gdLst>
              <a:gd name="T0" fmla="*/ 51 w 61"/>
              <a:gd name="T1" fmla="*/ 0 h 51"/>
              <a:gd name="T2" fmla="*/ 0 w 61"/>
              <a:gd name="T3" fmla="*/ 51 h 51"/>
              <a:gd name="T4" fmla="*/ 10 w 61"/>
              <a:gd name="T5" fmla="*/ 51 h 51"/>
              <a:gd name="T6" fmla="*/ 61 w 61"/>
              <a:gd name="T7" fmla="*/ 0 h 51"/>
              <a:gd name="T8" fmla="*/ 51 w 61"/>
              <a:gd name="T9" fmla="*/ 0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" h="51">
                <a:moveTo>
                  <a:pt x="51" y="0"/>
                </a:moveTo>
                <a:lnTo>
                  <a:pt x="0" y="51"/>
                </a:lnTo>
                <a:lnTo>
                  <a:pt x="10" y="51"/>
                </a:lnTo>
                <a:lnTo>
                  <a:pt x="61" y="0"/>
                </a:lnTo>
                <a:lnTo>
                  <a:pt x="51" y="0"/>
                </a:lnTo>
                <a:close/>
              </a:path>
            </a:pathLst>
          </a:custGeom>
          <a:solidFill>
            <a:srgbClr val="2EA7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Freeform 92"/>
          <p:cNvSpPr>
            <a:spLocks/>
          </p:cNvSpPr>
          <p:nvPr/>
        </p:nvSpPr>
        <p:spPr bwMode="auto">
          <a:xfrm>
            <a:off x="10237112" y="782748"/>
            <a:ext cx="96838" cy="80963"/>
          </a:xfrm>
          <a:custGeom>
            <a:avLst/>
            <a:gdLst>
              <a:gd name="T0" fmla="*/ 0 w 61"/>
              <a:gd name="T1" fmla="*/ 51 h 51"/>
              <a:gd name="T2" fmla="*/ 10 w 61"/>
              <a:gd name="T3" fmla="*/ 51 h 51"/>
              <a:gd name="T4" fmla="*/ 61 w 61"/>
              <a:gd name="T5" fmla="*/ 0 h 51"/>
              <a:gd name="T6" fmla="*/ 51 w 61"/>
              <a:gd name="T7" fmla="*/ 0 h 51"/>
              <a:gd name="T8" fmla="*/ 0 w 61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" h="51">
                <a:moveTo>
                  <a:pt x="0" y="51"/>
                </a:moveTo>
                <a:lnTo>
                  <a:pt x="10" y="51"/>
                </a:lnTo>
                <a:lnTo>
                  <a:pt x="61" y="0"/>
                </a:lnTo>
                <a:lnTo>
                  <a:pt x="51" y="0"/>
                </a:lnTo>
                <a:lnTo>
                  <a:pt x="0" y="51"/>
                </a:lnTo>
                <a:close/>
              </a:path>
            </a:pathLst>
          </a:custGeom>
          <a:solidFill>
            <a:srgbClr val="42AB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" name="Freeform 93"/>
          <p:cNvSpPr>
            <a:spLocks/>
          </p:cNvSpPr>
          <p:nvPr/>
        </p:nvSpPr>
        <p:spPr bwMode="auto">
          <a:xfrm>
            <a:off x="10311725" y="782748"/>
            <a:ext cx="98425" cy="80963"/>
          </a:xfrm>
          <a:custGeom>
            <a:avLst/>
            <a:gdLst>
              <a:gd name="T0" fmla="*/ 0 w 62"/>
              <a:gd name="T1" fmla="*/ 51 h 51"/>
              <a:gd name="T2" fmla="*/ 10 w 62"/>
              <a:gd name="T3" fmla="*/ 51 h 51"/>
              <a:gd name="T4" fmla="*/ 62 w 62"/>
              <a:gd name="T5" fmla="*/ 0 h 51"/>
              <a:gd name="T6" fmla="*/ 52 w 62"/>
              <a:gd name="T7" fmla="*/ 0 h 51"/>
              <a:gd name="T8" fmla="*/ 0 w 62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0" y="51"/>
                </a:moveTo>
                <a:lnTo>
                  <a:pt x="10" y="51"/>
                </a:lnTo>
                <a:lnTo>
                  <a:pt x="62" y="0"/>
                </a:lnTo>
                <a:lnTo>
                  <a:pt x="52" y="0"/>
                </a:lnTo>
                <a:lnTo>
                  <a:pt x="0" y="51"/>
                </a:lnTo>
                <a:close/>
              </a:path>
            </a:pathLst>
          </a:custGeom>
          <a:solidFill>
            <a:srgbClr val="60B3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4" name="Freeform 94"/>
          <p:cNvSpPr>
            <a:spLocks/>
          </p:cNvSpPr>
          <p:nvPr/>
        </p:nvSpPr>
        <p:spPr bwMode="auto">
          <a:xfrm>
            <a:off x="10349825" y="782748"/>
            <a:ext cx="98425" cy="80963"/>
          </a:xfrm>
          <a:custGeom>
            <a:avLst/>
            <a:gdLst>
              <a:gd name="T0" fmla="*/ 0 w 62"/>
              <a:gd name="T1" fmla="*/ 51 h 51"/>
              <a:gd name="T2" fmla="*/ 10 w 62"/>
              <a:gd name="T3" fmla="*/ 51 h 51"/>
              <a:gd name="T4" fmla="*/ 62 w 62"/>
              <a:gd name="T5" fmla="*/ 0 h 51"/>
              <a:gd name="T6" fmla="*/ 52 w 62"/>
              <a:gd name="T7" fmla="*/ 0 h 51"/>
              <a:gd name="T8" fmla="*/ 0 w 62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0" y="51"/>
                </a:moveTo>
                <a:lnTo>
                  <a:pt x="10" y="51"/>
                </a:lnTo>
                <a:lnTo>
                  <a:pt x="62" y="0"/>
                </a:lnTo>
                <a:lnTo>
                  <a:pt x="52" y="0"/>
                </a:lnTo>
                <a:lnTo>
                  <a:pt x="0" y="51"/>
                </a:lnTo>
                <a:close/>
              </a:path>
            </a:pathLst>
          </a:custGeom>
          <a:solidFill>
            <a:srgbClr val="6CB7E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5" name="Freeform 95"/>
          <p:cNvSpPr>
            <a:spLocks/>
          </p:cNvSpPr>
          <p:nvPr/>
        </p:nvSpPr>
        <p:spPr bwMode="auto">
          <a:xfrm>
            <a:off x="10387925" y="782748"/>
            <a:ext cx="98425" cy="80963"/>
          </a:xfrm>
          <a:custGeom>
            <a:avLst/>
            <a:gdLst>
              <a:gd name="T0" fmla="*/ 0 w 62"/>
              <a:gd name="T1" fmla="*/ 51 h 51"/>
              <a:gd name="T2" fmla="*/ 11 w 62"/>
              <a:gd name="T3" fmla="*/ 51 h 51"/>
              <a:gd name="T4" fmla="*/ 62 w 62"/>
              <a:gd name="T5" fmla="*/ 0 h 51"/>
              <a:gd name="T6" fmla="*/ 51 w 62"/>
              <a:gd name="T7" fmla="*/ 0 h 51"/>
              <a:gd name="T8" fmla="*/ 0 w 62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0" y="51"/>
                </a:moveTo>
                <a:lnTo>
                  <a:pt x="11" y="51"/>
                </a:lnTo>
                <a:lnTo>
                  <a:pt x="62" y="0"/>
                </a:lnTo>
                <a:lnTo>
                  <a:pt x="51" y="0"/>
                </a:lnTo>
                <a:lnTo>
                  <a:pt x="0" y="51"/>
                </a:lnTo>
                <a:close/>
              </a:path>
            </a:pathLst>
          </a:custGeom>
          <a:solidFill>
            <a:srgbClr val="78BC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6" name="Freeform 96"/>
          <p:cNvSpPr>
            <a:spLocks/>
          </p:cNvSpPr>
          <p:nvPr/>
        </p:nvSpPr>
        <p:spPr bwMode="auto">
          <a:xfrm>
            <a:off x="10426025" y="782748"/>
            <a:ext cx="98425" cy="80963"/>
          </a:xfrm>
          <a:custGeom>
            <a:avLst/>
            <a:gdLst>
              <a:gd name="T0" fmla="*/ 0 w 62"/>
              <a:gd name="T1" fmla="*/ 51 h 51"/>
              <a:gd name="T2" fmla="*/ 11 w 62"/>
              <a:gd name="T3" fmla="*/ 51 h 51"/>
              <a:gd name="T4" fmla="*/ 62 w 62"/>
              <a:gd name="T5" fmla="*/ 0 h 51"/>
              <a:gd name="T6" fmla="*/ 51 w 62"/>
              <a:gd name="T7" fmla="*/ 0 h 51"/>
              <a:gd name="T8" fmla="*/ 0 w 62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0" y="51"/>
                </a:moveTo>
                <a:lnTo>
                  <a:pt x="11" y="51"/>
                </a:lnTo>
                <a:lnTo>
                  <a:pt x="62" y="0"/>
                </a:lnTo>
                <a:lnTo>
                  <a:pt x="51" y="0"/>
                </a:lnTo>
                <a:lnTo>
                  <a:pt x="0" y="51"/>
                </a:lnTo>
                <a:close/>
              </a:path>
            </a:pathLst>
          </a:custGeom>
          <a:solidFill>
            <a:srgbClr val="83C0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Freeform 97"/>
          <p:cNvSpPr>
            <a:spLocks/>
          </p:cNvSpPr>
          <p:nvPr/>
        </p:nvSpPr>
        <p:spPr bwMode="auto">
          <a:xfrm>
            <a:off x="10464125" y="782748"/>
            <a:ext cx="98425" cy="80963"/>
          </a:xfrm>
          <a:custGeom>
            <a:avLst/>
            <a:gdLst>
              <a:gd name="T0" fmla="*/ 0 w 62"/>
              <a:gd name="T1" fmla="*/ 51 h 51"/>
              <a:gd name="T2" fmla="*/ 11 w 62"/>
              <a:gd name="T3" fmla="*/ 51 h 51"/>
              <a:gd name="T4" fmla="*/ 62 w 62"/>
              <a:gd name="T5" fmla="*/ 0 h 51"/>
              <a:gd name="T6" fmla="*/ 51 w 62"/>
              <a:gd name="T7" fmla="*/ 0 h 51"/>
              <a:gd name="T8" fmla="*/ 0 w 62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0" y="51"/>
                </a:moveTo>
                <a:lnTo>
                  <a:pt x="11" y="51"/>
                </a:lnTo>
                <a:lnTo>
                  <a:pt x="62" y="0"/>
                </a:lnTo>
                <a:lnTo>
                  <a:pt x="51" y="0"/>
                </a:lnTo>
                <a:lnTo>
                  <a:pt x="0" y="51"/>
                </a:lnTo>
                <a:close/>
              </a:path>
            </a:pathLst>
          </a:custGeom>
          <a:solidFill>
            <a:srgbClr val="8DC4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8" name="Freeform 98"/>
          <p:cNvSpPr>
            <a:spLocks/>
          </p:cNvSpPr>
          <p:nvPr/>
        </p:nvSpPr>
        <p:spPr bwMode="auto">
          <a:xfrm>
            <a:off x="10540325" y="782748"/>
            <a:ext cx="98425" cy="80963"/>
          </a:xfrm>
          <a:custGeom>
            <a:avLst/>
            <a:gdLst>
              <a:gd name="T0" fmla="*/ 0 w 62"/>
              <a:gd name="T1" fmla="*/ 51 h 51"/>
              <a:gd name="T2" fmla="*/ 11 w 62"/>
              <a:gd name="T3" fmla="*/ 51 h 51"/>
              <a:gd name="T4" fmla="*/ 62 w 62"/>
              <a:gd name="T5" fmla="*/ 0 h 51"/>
              <a:gd name="T6" fmla="*/ 51 w 62"/>
              <a:gd name="T7" fmla="*/ 0 h 51"/>
              <a:gd name="T8" fmla="*/ 0 w 62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0" y="51"/>
                </a:moveTo>
                <a:lnTo>
                  <a:pt x="11" y="51"/>
                </a:lnTo>
                <a:lnTo>
                  <a:pt x="62" y="0"/>
                </a:lnTo>
                <a:lnTo>
                  <a:pt x="51" y="0"/>
                </a:lnTo>
                <a:lnTo>
                  <a:pt x="0" y="51"/>
                </a:lnTo>
                <a:close/>
              </a:path>
            </a:pathLst>
          </a:custGeom>
          <a:solidFill>
            <a:srgbClr val="A1CD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9" name="Freeform 99"/>
          <p:cNvSpPr>
            <a:spLocks/>
          </p:cNvSpPr>
          <p:nvPr/>
        </p:nvSpPr>
        <p:spPr bwMode="auto">
          <a:xfrm>
            <a:off x="10576837" y="782748"/>
            <a:ext cx="100013" cy="80963"/>
          </a:xfrm>
          <a:custGeom>
            <a:avLst/>
            <a:gdLst>
              <a:gd name="T0" fmla="*/ 0 w 63"/>
              <a:gd name="T1" fmla="*/ 51 h 51"/>
              <a:gd name="T2" fmla="*/ 12 w 63"/>
              <a:gd name="T3" fmla="*/ 51 h 51"/>
              <a:gd name="T4" fmla="*/ 63 w 63"/>
              <a:gd name="T5" fmla="*/ 0 h 51"/>
              <a:gd name="T6" fmla="*/ 52 w 63"/>
              <a:gd name="T7" fmla="*/ 0 h 51"/>
              <a:gd name="T8" fmla="*/ 0 w 63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51">
                <a:moveTo>
                  <a:pt x="0" y="51"/>
                </a:moveTo>
                <a:lnTo>
                  <a:pt x="12" y="51"/>
                </a:lnTo>
                <a:lnTo>
                  <a:pt x="63" y="0"/>
                </a:lnTo>
                <a:lnTo>
                  <a:pt x="52" y="0"/>
                </a:lnTo>
                <a:lnTo>
                  <a:pt x="0" y="51"/>
                </a:lnTo>
                <a:close/>
              </a:path>
            </a:pathLst>
          </a:custGeom>
          <a:solidFill>
            <a:srgbClr val="AAD1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0" name="Freeform 100"/>
          <p:cNvSpPr>
            <a:spLocks/>
          </p:cNvSpPr>
          <p:nvPr/>
        </p:nvSpPr>
        <p:spPr bwMode="auto">
          <a:xfrm>
            <a:off x="10614937" y="782748"/>
            <a:ext cx="100013" cy="80963"/>
          </a:xfrm>
          <a:custGeom>
            <a:avLst/>
            <a:gdLst>
              <a:gd name="T0" fmla="*/ 0 w 63"/>
              <a:gd name="T1" fmla="*/ 51 h 51"/>
              <a:gd name="T2" fmla="*/ 11 w 63"/>
              <a:gd name="T3" fmla="*/ 51 h 51"/>
              <a:gd name="T4" fmla="*/ 63 w 63"/>
              <a:gd name="T5" fmla="*/ 0 h 51"/>
              <a:gd name="T6" fmla="*/ 52 w 63"/>
              <a:gd name="T7" fmla="*/ 0 h 51"/>
              <a:gd name="T8" fmla="*/ 0 w 63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51">
                <a:moveTo>
                  <a:pt x="0" y="51"/>
                </a:moveTo>
                <a:lnTo>
                  <a:pt x="11" y="51"/>
                </a:lnTo>
                <a:lnTo>
                  <a:pt x="63" y="0"/>
                </a:lnTo>
                <a:lnTo>
                  <a:pt x="52" y="0"/>
                </a:lnTo>
                <a:lnTo>
                  <a:pt x="0" y="51"/>
                </a:lnTo>
                <a:close/>
              </a:path>
            </a:pathLst>
          </a:custGeom>
          <a:solidFill>
            <a:srgbClr val="B2D6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1" name="Freeform 101"/>
          <p:cNvSpPr>
            <a:spLocks/>
          </p:cNvSpPr>
          <p:nvPr/>
        </p:nvSpPr>
        <p:spPr bwMode="auto">
          <a:xfrm>
            <a:off x="10653037" y="782748"/>
            <a:ext cx="100013" cy="80963"/>
          </a:xfrm>
          <a:custGeom>
            <a:avLst/>
            <a:gdLst>
              <a:gd name="T0" fmla="*/ 0 w 63"/>
              <a:gd name="T1" fmla="*/ 51 h 51"/>
              <a:gd name="T2" fmla="*/ 11 w 63"/>
              <a:gd name="T3" fmla="*/ 51 h 51"/>
              <a:gd name="T4" fmla="*/ 63 w 63"/>
              <a:gd name="T5" fmla="*/ 0 h 51"/>
              <a:gd name="T6" fmla="*/ 52 w 63"/>
              <a:gd name="T7" fmla="*/ 0 h 51"/>
              <a:gd name="T8" fmla="*/ 0 w 63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51">
                <a:moveTo>
                  <a:pt x="0" y="51"/>
                </a:moveTo>
                <a:lnTo>
                  <a:pt x="11" y="51"/>
                </a:lnTo>
                <a:lnTo>
                  <a:pt x="63" y="0"/>
                </a:lnTo>
                <a:lnTo>
                  <a:pt x="52" y="0"/>
                </a:lnTo>
                <a:lnTo>
                  <a:pt x="0" y="51"/>
                </a:lnTo>
                <a:close/>
              </a:path>
            </a:pathLst>
          </a:custGeom>
          <a:solidFill>
            <a:srgbClr val="BBDAF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2" name="Freeform 102"/>
          <p:cNvSpPr>
            <a:spLocks/>
          </p:cNvSpPr>
          <p:nvPr/>
        </p:nvSpPr>
        <p:spPr bwMode="auto">
          <a:xfrm>
            <a:off x="10691137" y="782748"/>
            <a:ext cx="100013" cy="80963"/>
          </a:xfrm>
          <a:custGeom>
            <a:avLst/>
            <a:gdLst>
              <a:gd name="T0" fmla="*/ 0 w 63"/>
              <a:gd name="T1" fmla="*/ 51 h 51"/>
              <a:gd name="T2" fmla="*/ 11 w 63"/>
              <a:gd name="T3" fmla="*/ 51 h 51"/>
              <a:gd name="T4" fmla="*/ 63 w 63"/>
              <a:gd name="T5" fmla="*/ 0 h 51"/>
              <a:gd name="T6" fmla="*/ 51 w 63"/>
              <a:gd name="T7" fmla="*/ 0 h 51"/>
              <a:gd name="T8" fmla="*/ 0 w 63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51">
                <a:moveTo>
                  <a:pt x="0" y="51"/>
                </a:moveTo>
                <a:lnTo>
                  <a:pt x="11" y="51"/>
                </a:lnTo>
                <a:lnTo>
                  <a:pt x="63" y="0"/>
                </a:lnTo>
                <a:lnTo>
                  <a:pt x="51" y="0"/>
                </a:lnTo>
                <a:lnTo>
                  <a:pt x="0" y="51"/>
                </a:lnTo>
                <a:close/>
              </a:path>
            </a:pathLst>
          </a:custGeom>
          <a:solidFill>
            <a:srgbClr val="C3DE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3" name="Freeform 103"/>
          <p:cNvSpPr>
            <a:spLocks/>
          </p:cNvSpPr>
          <p:nvPr/>
        </p:nvSpPr>
        <p:spPr bwMode="auto">
          <a:xfrm>
            <a:off x="10845125" y="782748"/>
            <a:ext cx="96838" cy="80963"/>
          </a:xfrm>
          <a:custGeom>
            <a:avLst/>
            <a:gdLst>
              <a:gd name="T0" fmla="*/ 0 w 61"/>
              <a:gd name="T1" fmla="*/ 51 h 51"/>
              <a:gd name="T2" fmla="*/ 10 w 61"/>
              <a:gd name="T3" fmla="*/ 51 h 51"/>
              <a:gd name="T4" fmla="*/ 61 w 61"/>
              <a:gd name="T5" fmla="*/ 0 h 51"/>
              <a:gd name="T6" fmla="*/ 50 w 61"/>
              <a:gd name="T7" fmla="*/ 0 h 51"/>
              <a:gd name="T8" fmla="*/ 0 w 61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" h="51">
                <a:moveTo>
                  <a:pt x="0" y="51"/>
                </a:moveTo>
                <a:lnTo>
                  <a:pt x="10" y="51"/>
                </a:lnTo>
                <a:lnTo>
                  <a:pt x="61" y="0"/>
                </a:lnTo>
                <a:lnTo>
                  <a:pt x="50" y="0"/>
                </a:lnTo>
                <a:lnTo>
                  <a:pt x="0" y="51"/>
                </a:lnTo>
                <a:close/>
              </a:path>
            </a:pathLst>
          </a:custGeom>
          <a:solidFill>
            <a:srgbClr val="E3F0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4" name="Freeform 104"/>
          <p:cNvSpPr>
            <a:spLocks/>
          </p:cNvSpPr>
          <p:nvPr/>
        </p:nvSpPr>
        <p:spPr bwMode="auto">
          <a:xfrm>
            <a:off x="10881637" y="782748"/>
            <a:ext cx="98425" cy="80963"/>
          </a:xfrm>
          <a:custGeom>
            <a:avLst/>
            <a:gdLst>
              <a:gd name="T0" fmla="*/ 0 w 62"/>
              <a:gd name="T1" fmla="*/ 51 h 51"/>
              <a:gd name="T2" fmla="*/ 11 w 62"/>
              <a:gd name="T3" fmla="*/ 51 h 51"/>
              <a:gd name="T4" fmla="*/ 62 w 62"/>
              <a:gd name="T5" fmla="*/ 0 h 51"/>
              <a:gd name="T6" fmla="*/ 52 w 62"/>
              <a:gd name="T7" fmla="*/ 0 h 51"/>
              <a:gd name="T8" fmla="*/ 0 w 62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0" y="51"/>
                </a:moveTo>
                <a:lnTo>
                  <a:pt x="11" y="51"/>
                </a:lnTo>
                <a:lnTo>
                  <a:pt x="62" y="0"/>
                </a:lnTo>
                <a:lnTo>
                  <a:pt x="52" y="0"/>
                </a:lnTo>
                <a:lnTo>
                  <a:pt x="0" y="51"/>
                </a:lnTo>
                <a:close/>
              </a:path>
            </a:pathLst>
          </a:custGeom>
          <a:solidFill>
            <a:srgbClr val="EAF4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5" name="Freeform 105"/>
          <p:cNvSpPr>
            <a:spLocks/>
          </p:cNvSpPr>
          <p:nvPr/>
        </p:nvSpPr>
        <p:spPr bwMode="auto">
          <a:xfrm>
            <a:off x="10919737" y="782748"/>
            <a:ext cx="98425" cy="80963"/>
          </a:xfrm>
          <a:custGeom>
            <a:avLst/>
            <a:gdLst>
              <a:gd name="T0" fmla="*/ 0 w 62"/>
              <a:gd name="T1" fmla="*/ 51 h 51"/>
              <a:gd name="T2" fmla="*/ 10 w 62"/>
              <a:gd name="T3" fmla="*/ 51 h 51"/>
              <a:gd name="T4" fmla="*/ 62 w 62"/>
              <a:gd name="T5" fmla="*/ 0 h 51"/>
              <a:gd name="T6" fmla="*/ 52 w 62"/>
              <a:gd name="T7" fmla="*/ 0 h 51"/>
              <a:gd name="T8" fmla="*/ 0 w 62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0" y="51"/>
                </a:moveTo>
                <a:lnTo>
                  <a:pt x="10" y="51"/>
                </a:lnTo>
                <a:lnTo>
                  <a:pt x="62" y="0"/>
                </a:lnTo>
                <a:lnTo>
                  <a:pt x="52" y="0"/>
                </a:lnTo>
                <a:lnTo>
                  <a:pt x="0" y="51"/>
                </a:lnTo>
                <a:close/>
              </a:path>
            </a:pathLst>
          </a:custGeom>
          <a:solidFill>
            <a:srgbClr val="F1F8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" name="Freeform 106"/>
          <p:cNvSpPr>
            <a:spLocks/>
          </p:cNvSpPr>
          <p:nvPr/>
        </p:nvSpPr>
        <p:spPr bwMode="auto">
          <a:xfrm>
            <a:off x="10957837" y="782748"/>
            <a:ext cx="98425" cy="80963"/>
          </a:xfrm>
          <a:custGeom>
            <a:avLst/>
            <a:gdLst>
              <a:gd name="T0" fmla="*/ 0 w 62"/>
              <a:gd name="T1" fmla="*/ 51 h 51"/>
              <a:gd name="T2" fmla="*/ 10 w 62"/>
              <a:gd name="T3" fmla="*/ 51 h 51"/>
              <a:gd name="T4" fmla="*/ 62 w 62"/>
              <a:gd name="T5" fmla="*/ 0 h 51"/>
              <a:gd name="T6" fmla="*/ 52 w 62"/>
              <a:gd name="T7" fmla="*/ 0 h 51"/>
              <a:gd name="T8" fmla="*/ 0 w 62"/>
              <a:gd name="T9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0" y="51"/>
                </a:moveTo>
                <a:lnTo>
                  <a:pt x="10" y="51"/>
                </a:lnTo>
                <a:lnTo>
                  <a:pt x="62" y="0"/>
                </a:lnTo>
                <a:lnTo>
                  <a:pt x="52" y="0"/>
                </a:lnTo>
                <a:lnTo>
                  <a:pt x="0" y="51"/>
                </a:lnTo>
                <a:close/>
              </a:path>
            </a:pathLst>
          </a:custGeom>
          <a:solidFill>
            <a:srgbClr val="F9FC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7" name="Freeform 107"/>
          <p:cNvSpPr>
            <a:spLocks/>
          </p:cNvSpPr>
          <p:nvPr/>
        </p:nvSpPr>
        <p:spPr bwMode="auto">
          <a:xfrm>
            <a:off x="10995937" y="782748"/>
            <a:ext cx="98425" cy="80963"/>
          </a:xfrm>
          <a:custGeom>
            <a:avLst/>
            <a:gdLst>
              <a:gd name="T0" fmla="*/ 51 w 62"/>
              <a:gd name="T1" fmla="*/ 0 h 51"/>
              <a:gd name="T2" fmla="*/ 0 w 62"/>
              <a:gd name="T3" fmla="*/ 51 h 51"/>
              <a:gd name="T4" fmla="*/ 10 w 62"/>
              <a:gd name="T5" fmla="*/ 51 h 51"/>
              <a:gd name="T6" fmla="*/ 62 w 62"/>
              <a:gd name="T7" fmla="*/ 0 h 51"/>
              <a:gd name="T8" fmla="*/ 51 w 62"/>
              <a:gd name="T9" fmla="*/ 0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51">
                <a:moveTo>
                  <a:pt x="51" y="0"/>
                </a:moveTo>
                <a:lnTo>
                  <a:pt x="0" y="51"/>
                </a:lnTo>
                <a:lnTo>
                  <a:pt x="10" y="51"/>
                </a:lnTo>
                <a:lnTo>
                  <a:pt x="62" y="0"/>
                </a:lnTo>
                <a:lnTo>
                  <a:pt x="5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" name="Freeform 108"/>
          <p:cNvSpPr>
            <a:spLocks/>
          </p:cNvSpPr>
          <p:nvPr/>
        </p:nvSpPr>
        <p:spPr bwMode="auto">
          <a:xfrm>
            <a:off x="4125225" y="700198"/>
            <a:ext cx="4878388" cy="896938"/>
          </a:xfrm>
          <a:custGeom>
            <a:avLst/>
            <a:gdLst>
              <a:gd name="T0" fmla="*/ 3132 w 3195"/>
              <a:gd name="T1" fmla="*/ 28 h 587"/>
              <a:gd name="T2" fmla="*/ 2597 w 3195"/>
              <a:gd name="T3" fmla="*/ 111 h 587"/>
              <a:gd name="T4" fmla="*/ 1785 w 3195"/>
              <a:gd name="T5" fmla="*/ 111 h 587"/>
              <a:gd name="T6" fmla="*/ 1407 w 3195"/>
              <a:gd name="T7" fmla="*/ 458 h 587"/>
              <a:gd name="T8" fmla="*/ 1358 w 3195"/>
              <a:gd name="T9" fmla="*/ 470 h 587"/>
              <a:gd name="T10" fmla="*/ 1338 w 3195"/>
              <a:gd name="T11" fmla="*/ 492 h 587"/>
              <a:gd name="T12" fmla="*/ 1291 w 3195"/>
              <a:gd name="T13" fmla="*/ 507 h 587"/>
              <a:gd name="T14" fmla="*/ 1265 w 3195"/>
              <a:gd name="T15" fmla="*/ 522 h 587"/>
              <a:gd name="T16" fmla="*/ 1214 w 3195"/>
              <a:gd name="T17" fmla="*/ 531 h 587"/>
              <a:gd name="T18" fmla="*/ 932 w 3195"/>
              <a:gd name="T19" fmla="*/ 579 h 587"/>
              <a:gd name="T20" fmla="*/ 396 w 3195"/>
              <a:gd name="T21" fmla="*/ 392 h 587"/>
              <a:gd name="T22" fmla="*/ 335 w 3195"/>
              <a:gd name="T23" fmla="*/ 379 h 587"/>
              <a:gd name="T24" fmla="*/ 303 w 3195"/>
              <a:gd name="T25" fmla="*/ 323 h 587"/>
              <a:gd name="T26" fmla="*/ 248 w 3195"/>
              <a:gd name="T27" fmla="*/ 305 h 587"/>
              <a:gd name="T28" fmla="*/ 227 w 3195"/>
              <a:gd name="T29" fmla="*/ 239 h 587"/>
              <a:gd name="T30" fmla="*/ 170 w 3195"/>
              <a:gd name="T31" fmla="*/ 223 h 587"/>
              <a:gd name="T32" fmla="*/ 79 w 3195"/>
              <a:gd name="T33" fmla="*/ 111 h 587"/>
              <a:gd name="T34" fmla="*/ 0 w 3195"/>
              <a:gd name="T35" fmla="*/ 111 h 587"/>
              <a:gd name="T36" fmla="*/ 84 w 3195"/>
              <a:gd name="T37" fmla="*/ 119 h 587"/>
              <a:gd name="T38" fmla="*/ 156 w 3195"/>
              <a:gd name="T39" fmla="*/ 270 h 587"/>
              <a:gd name="T40" fmla="*/ 215 w 3195"/>
              <a:gd name="T41" fmla="*/ 285 h 587"/>
              <a:gd name="T42" fmla="*/ 241 w 3195"/>
              <a:gd name="T43" fmla="*/ 311 h 587"/>
              <a:gd name="T44" fmla="*/ 283 w 3195"/>
              <a:gd name="T45" fmla="*/ 373 h 587"/>
              <a:gd name="T46" fmla="*/ 329 w 3195"/>
              <a:gd name="T47" fmla="*/ 386 h 587"/>
              <a:gd name="T48" fmla="*/ 376 w 3195"/>
              <a:gd name="T49" fmla="*/ 442 h 587"/>
              <a:gd name="T50" fmla="*/ 932 w 3195"/>
              <a:gd name="T51" fmla="*/ 587 h 587"/>
              <a:gd name="T52" fmla="*/ 1239 w 3195"/>
              <a:gd name="T53" fmla="*/ 559 h 587"/>
              <a:gd name="T54" fmla="*/ 1267 w 3195"/>
              <a:gd name="T55" fmla="*/ 530 h 587"/>
              <a:gd name="T56" fmla="*/ 1316 w 3195"/>
              <a:gd name="T57" fmla="*/ 534 h 587"/>
              <a:gd name="T58" fmla="*/ 1342 w 3195"/>
              <a:gd name="T59" fmla="*/ 500 h 587"/>
              <a:gd name="T60" fmla="*/ 1383 w 3195"/>
              <a:gd name="T61" fmla="*/ 497 h 587"/>
              <a:gd name="T62" fmla="*/ 1410 w 3195"/>
              <a:gd name="T63" fmla="*/ 466 h 587"/>
              <a:gd name="T64" fmla="*/ 1780 w 3195"/>
              <a:gd name="T65" fmla="*/ 119 h 587"/>
              <a:gd name="T66" fmla="*/ 2683 w 3195"/>
              <a:gd name="T67" fmla="*/ 36 h 587"/>
              <a:gd name="T68" fmla="*/ 3163 w 3195"/>
              <a:gd name="T69" fmla="*/ 63 h 587"/>
              <a:gd name="T70" fmla="*/ 3163 w 3195"/>
              <a:gd name="T71" fmla="*/ 0 h 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195" h="587">
                <a:moveTo>
                  <a:pt x="3163" y="0"/>
                </a:moveTo>
                <a:cubicBezTo>
                  <a:pt x="3147" y="0"/>
                  <a:pt x="3133" y="12"/>
                  <a:pt x="3132" y="28"/>
                </a:cubicBezTo>
                <a:cubicBezTo>
                  <a:pt x="2680" y="28"/>
                  <a:pt x="2680" y="28"/>
                  <a:pt x="2680" y="28"/>
                </a:cubicBezTo>
                <a:cubicBezTo>
                  <a:pt x="2597" y="111"/>
                  <a:pt x="2597" y="111"/>
                  <a:pt x="2597" y="111"/>
                </a:cubicBezTo>
                <a:cubicBezTo>
                  <a:pt x="1785" y="111"/>
                  <a:pt x="1785" y="111"/>
                  <a:pt x="1785" y="111"/>
                </a:cubicBezTo>
                <a:cubicBezTo>
                  <a:pt x="1785" y="111"/>
                  <a:pt x="1785" y="111"/>
                  <a:pt x="1785" y="111"/>
                </a:cubicBezTo>
                <a:cubicBezTo>
                  <a:pt x="1775" y="111"/>
                  <a:pt x="1775" y="111"/>
                  <a:pt x="1775" y="111"/>
                </a:cubicBezTo>
                <a:cubicBezTo>
                  <a:pt x="1684" y="256"/>
                  <a:pt x="1558" y="376"/>
                  <a:pt x="1407" y="458"/>
                </a:cubicBezTo>
                <a:cubicBezTo>
                  <a:pt x="1403" y="450"/>
                  <a:pt x="1395" y="444"/>
                  <a:pt x="1385" y="444"/>
                </a:cubicBezTo>
                <a:cubicBezTo>
                  <a:pt x="1370" y="444"/>
                  <a:pt x="1358" y="455"/>
                  <a:pt x="1358" y="470"/>
                </a:cubicBezTo>
                <a:cubicBezTo>
                  <a:pt x="1358" y="474"/>
                  <a:pt x="1359" y="478"/>
                  <a:pt x="1361" y="482"/>
                </a:cubicBezTo>
                <a:cubicBezTo>
                  <a:pt x="1353" y="486"/>
                  <a:pt x="1346" y="489"/>
                  <a:pt x="1338" y="492"/>
                </a:cubicBezTo>
                <a:cubicBezTo>
                  <a:pt x="1334" y="486"/>
                  <a:pt x="1326" y="481"/>
                  <a:pt x="1318" y="481"/>
                </a:cubicBezTo>
                <a:cubicBezTo>
                  <a:pt x="1303" y="481"/>
                  <a:pt x="1291" y="492"/>
                  <a:pt x="1291" y="507"/>
                </a:cubicBezTo>
                <a:cubicBezTo>
                  <a:pt x="1291" y="509"/>
                  <a:pt x="1291" y="510"/>
                  <a:pt x="1291" y="512"/>
                </a:cubicBezTo>
                <a:cubicBezTo>
                  <a:pt x="1282" y="516"/>
                  <a:pt x="1273" y="519"/>
                  <a:pt x="1265" y="522"/>
                </a:cubicBezTo>
                <a:cubicBezTo>
                  <a:pt x="1261" y="513"/>
                  <a:pt x="1252" y="506"/>
                  <a:pt x="1241" y="506"/>
                </a:cubicBezTo>
                <a:cubicBezTo>
                  <a:pt x="1227" y="505"/>
                  <a:pt x="1214" y="517"/>
                  <a:pt x="1214" y="531"/>
                </a:cubicBezTo>
                <a:cubicBezTo>
                  <a:pt x="1214" y="534"/>
                  <a:pt x="1214" y="536"/>
                  <a:pt x="1215" y="538"/>
                </a:cubicBezTo>
                <a:cubicBezTo>
                  <a:pt x="1125" y="565"/>
                  <a:pt x="1030" y="579"/>
                  <a:pt x="932" y="579"/>
                </a:cubicBezTo>
                <a:cubicBezTo>
                  <a:pt x="735" y="579"/>
                  <a:pt x="551" y="521"/>
                  <a:pt x="396" y="422"/>
                </a:cubicBezTo>
                <a:cubicBezTo>
                  <a:pt x="400" y="413"/>
                  <a:pt x="401" y="402"/>
                  <a:pt x="396" y="392"/>
                </a:cubicBezTo>
                <a:cubicBezTo>
                  <a:pt x="388" y="372"/>
                  <a:pt x="366" y="363"/>
                  <a:pt x="346" y="372"/>
                </a:cubicBezTo>
                <a:cubicBezTo>
                  <a:pt x="342" y="373"/>
                  <a:pt x="338" y="376"/>
                  <a:pt x="335" y="379"/>
                </a:cubicBezTo>
                <a:cubicBezTo>
                  <a:pt x="324" y="371"/>
                  <a:pt x="313" y="363"/>
                  <a:pt x="303" y="354"/>
                </a:cubicBezTo>
                <a:cubicBezTo>
                  <a:pt x="307" y="344"/>
                  <a:pt x="308" y="333"/>
                  <a:pt x="303" y="323"/>
                </a:cubicBezTo>
                <a:cubicBezTo>
                  <a:pt x="295" y="303"/>
                  <a:pt x="272" y="294"/>
                  <a:pt x="253" y="303"/>
                </a:cubicBezTo>
                <a:cubicBezTo>
                  <a:pt x="251" y="303"/>
                  <a:pt x="249" y="304"/>
                  <a:pt x="248" y="305"/>
                </a:cubicBezTo>
                <a:cubicBezTo>
                  <a:pt x="239" y="297"/>
                  <a:pt x="230" y="288"/>
                  <a:pt x="221" y="279"/>
                </a:cubicBezTo>
                <a:cubicBezTo>
                  <a:pt x="230" y="268"/>
                  <a:pt x="232" y="253"/>
                  <a:pt x="227" y="239"/>
                </a:cubicBezTo>
                <a:cubicBezTo>
                  <a:pt x="218" y="220"/>
                  <a:pt x="196" y="211"/>
                  <a:pt x="176" y="219"/>
                </a:cubicBezTo>
                <a:cubicBezTo>
                  <a:pt x="174" y="220"/>
                  <a:pt x="172" y="221"/>
                  <a:pt x="170" y="223"/>
                </a:cubicBezTo>
                <a:cubicBezTo>
                  <a:pt x="141" y="187"/>
                  <a:pt x="114" y="150"/>
                  <a:pt x="89" y="111"/>
                </a:cubicBezTo>
                <a:cubicBezTo>
                  <a:pt x="79" y="111"/>
                  <a:pt x="79" y="111"/>
                  <a:pt x="79" y="111"/>
                </a:cubicBezTo>
                <a:cubicBezTo>
                  <a:pt x="79" y="111"/>
                  <a:pt x="79" y="111"/>
                  <a:pt x="79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9"/>
                  <a:pt x="0" y="119"/>
                  <a:pt x="0" y="119"/>
                </a:cubicBezTo>
                <a:cubicBezTo>
                  <a:pt x="84" y="119"/>
                  <a:pt x="84" y="119"/>
                  <a:pt x="84" y="119"/>
                </a:cubicBezTo>
                <a:cubicBezTo>
                  <a:pt x="108" y="157"/>
                  <a:pt x="134" y="193"/>
                  <a:pt x="163" y="228"/>
                </a:cubicBezTo>
                <a:cubicBezTo>
                  <a:pt x="153" y="239"/>
                  <a:pt x="150" y="255"/>
                  <a:pt x="156" y="270"/>
                </a:cubicBezTo>
                <a:cubicBezTo>
                  <a:pt x="164" y="289"/>
                  <a:pt x="187" y="298"/>
                  <a:pt x="206" y="290"/>
                </a:cubicBezTo>
                <a:cubicBezTo>
                  <a:pt x="209" y="288"/>
                  <a:pt x="212" y="287"/>
                  <a:pt x="215" y="285"/>
                </a:cubicBezTo>
                <a:cubicBezTo>
                  <a:pt x="218" y="288"/>
                  <a:pt x="221" y="291"/>
                  <a:pt x="224" y="294"/>
                </a:cubicBezTo>
                <a:cubicBezTo>
                  <a:pt x="229" y="299"/>
                  <a:pt x="235" y="305"/>
                  <a:pt x="241" y="311"/>
                </a:cubicBezTo>
                <a:cubicBezTo>
                  <a:pt x="230" y="321"/>
                  <a:pt x="226" y="338"/>
                  <a:pt x="233" y="353"/>
                </a:cubicBezTo>
                <a:cubicBezTo>
                  <a:pt x="241" y="372"/>
                  <a:pt x="264" y="381"/>
                  <a:pt x="283" y="373"/>
                </a:cubicBezTo>
                <a:cubicBezTo>
                  <a:pt x="289" y="370"/>
                  <a:pt x="294" y="366"/>
                  <a:pt x="298" y="361"/>
                </a:cubicBezTo>
                <a:cubicBezTo>
                  <a:pt x="308" y="370"/>
                  <a:pt x="319" y="378"/>
                  <a:pt x="329" y="386"/>
                </a:cubicBezTo>
                <a:cubicBezTo>
                  <a:pt x="322" y="396"/>
                  <a:pt x="321" y="410"/>
                  <a:pt x="326" y="422"/>
                </a:cubicBezTo>
                <a:cubicBezTo>
                  <a:pt x="334" y="441"/>
                  <a:pt x="357" y="450"/>
                  <a:pt x="376" y="442"/>
                </a:cubicBezTo>
                <a:cubicBezTo>
                  <a:pt x="383" y="439"/>
                  <a:pt x="388" y="435"/>
                  <a:pt x="392" y="430"/>
                </a:cubicBezTo>
                <a:cubicBezTo>
                  <a:pt x="552" y="532"/>
                  <a:pt x="738" y="587"/>
                  <a:pt x="932" y="587"/>
                </a:cubicBezTo>
                <a:cubicBezTo>
                  <a:pt x="1030" y="587"/>
                  <a:pt x="1126" y="573"/>
                  <a:pt x="1218" y="546"/>
                </a:cubicBezTo>
                <a:cubicBezTo>
                  <a:pt x="1222" y="553"/>
                  <a:pt x="1230" y="558"/>
                  <a:pt x="1239" y="559"/>
                </a:cubicBezTo>
                <a:cubicBezTo>
                  <a:pt x="1254" y="559"/>
                  <a:pt x="1266" y="548"/>
                  <a:pt x="1267" y="533"/>
                </a:cubicBezTo>
                <a:cubicBezTo>
                  <a:pt x="1267" y="532"/>
                  <a:pt x="1267" y="531"/>
                  <a:pt x="1267" y="530"/>
                </a:cubicBezTo>
                <a:cubicBezTo>
                  <a:pt x="1276" y="527"/>
                  <a:pt x="1285" y="524"/>
                  <a:pt x="1294" y="520"/>
                </a:cubicBezTo>
                <a:cubicBezTo>
                  <a:pt x="1298" y="528"/>
                  <a:pt x="1307" y="534"/>
                  <a:pt x="1316" y="534"/>
                </a:cubicBezTo>
                <a:cubicBezTo>
                  <a:pt x="1331" y="534"/>
                  <a:pt x="1343" y="523"/>
                  <a:pt x="1343" y="508"/>
                </a:cubicBezTo>
                <a:cubicBezTo>
                  <a:pt x="1343" y="505"/>
                  <a:pt x="1343" y="503"/>
                  <a:pt x="1342" y="500"/>
                </a:cubicBezTo>
                <a:cubicBezTo>
                  <a:pt x="1350" y="496"/>
                  <a:pt x="1358" y="493"/>
                  <a:pt x="1366" y="489"/>
                </a:cubicBezTo>
                <a:cubicBezTo>
                  <a:pt x="1370" y="494"/>
                  <a:pt x="1376" y="497"/>
                  <a:pt x="1383" y="497"/>
                </a:cubicBezTo>
                <a:cubicBezTo>
                  <a:pt x="1398" y="497"/>
                  <a:pt x="1410" y="486"/>
                  <a:pt x="1410" y="471"/>
                </a:cubicBezTo>
                <a:cubicBezTo>
                  <a:pt x="1411" y="470"/>
                  <a:pt x="1410" y="468"/>
                  <a:pt x="1410" y="466"/>
                </a:cubicBezTo>
                <a:cubicBezTo>
                  <a:pt x="1494" y="421"/>
                  <a:pt x="1571" y="363"/>
                  <a:pt x="1641" y="294"/>
                </a:cubicBezTo>
                <a:cubicBezTo>
                  <a:pt x="1694" y="240"/>
                  <a:pt x="1741" y="182"/>
                  <a:pt x="1780" y="119"/>
                </a:cubicBezTo>
                <a:cubicBezTo>
                  <a:pt x="2600" y="119"/>
                  <a:pt x="2600" y="119"/>
                  <a:pt x="2600" y="119"/>
                </a:cubicBezTo>
                <a:cubicBezTo>
                  <a:pt x="2683" y="36"/>
                  <a:pt x="2683" y="36"/>
                  <a:pt x="2683" y="36"/>
                </a:cubicBezTo>
                <a:cubicBezTo>
                  <a:pt x="3132" y="36"/>
                  <a:pt x="3132" y="36"/>
                  <a:pt x="3132" y="36"/>
                </a:cubicBezTo>
                <a:cubicBezTo>
                  <a:pt x="3135" y="51"/>
                  <a:pt x="3148" y="63"/>
                  <a:pt x="3163" y="63"/>
                </a:cubicBezTo>
                <a:cubicBezTo>
                  <a:pt x="3181" y="63"/>
                  <a:pt x="3195" y="48"/>
                  <a:pt x="3195" y="31"/>
                </a:cubicBezTo>
                <a:cubicBezTo>
                  <a:pt x="3195" y="14"/>
                  <a:pt x="3181" y="0"/>
                  <a:pt x="316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1" name="Freeform 111"/>
          <p:cNvSpPr>
            <a:spLocks/>
          </p:cNvSpPr>
          <p:nvPr/>
        </p:nvSpPr>
        <p:spPr bwMode="auto">
          <a:xfrm>
            <a:off x="8930600" y="700198"/>
            <a:ext cx="2239963" cy="246063"/>
          </a:xfrm>
          <a:custGeom>
            <a:avLst/>
            <a:gdLst>
              <a:gd name="T0" fmla="*/ 1443 w 1467"/>
              <a:gd name="T1" fmla="*/ 114 h 161"/>
              <a:gd name="T2" fmla="*/ 1420 w 1467"/>
              <a:gd name="T3" fmla="*/ 134 h 161"/>
              <a:gd name="T4" fmla="*/ 612 w 1467"/>
              <a:gd name="T5" fmla="*/ 134 h 161"/>
              <a:gd name="T6" fmla="*/ 499 w 1467"/>
              <a:gd name="T7" fmla="*/ 21 h 161"/>
              <a:gd name="T8" fmla="*/ 47 w 1467"/>
              <a:gd name="T9" fmla="*/ 21 h 161"/>
              <a:gd name="T10" fmla="*/ 24 w 1467"/>
              <a:gd name="T11" fmla="*/ 0 h 161"/>
              <a:gd name="T12" fmla="*/ 0 w 1467"/>
              <a:gd name="T13" fmla="*/ 24 h 161"/>
              <a:gd name="T14" fmla="*/ 24 w 1467"/>
              <a:gd name="T15" fmla="*/ 48 h 161"/>
              <a:gd name="T16" fmla="*/ 47 w 1467"/>
              <a:gd name="T17" fmla="*/ 27 h 161"/>
              <a:gd name="T18" fmla="*/ 497 w 1467"/>
              <a:gd name="T19" fmla="*/ 27 h 161"/>
              <a:gd name="T20" fmla="*/ 610 w 1467"/>
              <a:gd name="T21" fmla="*/ 140 h 161"/>
              <a:gd name="T22" fmla="*/ 1420 w 1467"/>
              <a:gd name="T23" fmla="*/ 140 h 161"/>
              <a:gd name="T24" fmla="*/ 1443 w 1467"/>
              <a:gd name="T25" fmla="*/ 161 h 161"/>
              <a:gd name="T26" fmla="*/ 1467 w 1467"/>
              <a:gd name="T27" fmla="*/ 137 h 161"/>
              <a:gd name="T28" fmla="*/ 1443 w 1467"/>
              <a:gd name="T29" fmla="*/ 114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67" h="161">
                <a:moveTo>
                  <a:pt x="1443" y="114"/>
                </a:moveTo>
                <a:cubicBezTo>
                  <a:pt x="1431" y="114"/>
                  <a:pt x="1421" y="122"/>
                  <a:pt x="1420" y="134"/>
                </a:cubicBezTo>
                <a:cubicBezTo>
                  <a:pt x="612" y="134"/>
                  <a:pt x="612" y="134"/>
                  <a:pt x="612" y="134"/>
                </a:cubicBezTo>
                <a:cubicBezTo>
                  <a:pt x="499" y="21"/>
                  <a:pt x="499" y="21"/>
                  <a:pt x="499" y="21"/>
                </a:cubicBezTo>
                <a:cubicBezTo>
                  <a:pt x="47" y="21"/>
                  <a:pt x="47" y="21"/>
                  <a:pt x="47" y="21"/>
                </a:cubicBezTo>
                <a:cubicBezTo>
                  <a:pt x="46" y="9"/>
                  <a:pt x="36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37"/>
                  <a:pt x="11" y="48"/>
                  <a:pt x="24" y="48"/>
                </a:cubicBezTo>
                <a:cubicBezTo>
                  <a:pt x="36" y="48"/>
                  <a:pt x="46" y="39"/>
                  <a:pt x="47" y="27"/>
                </a:cubicBezTo>
                <a:cubicBezTo>
                  <a:pt x="497" y="27"/>
                  <a:pt x="497" y="27"/>
                  <a:pt x="497" y="27"/>
                </a:cubicBezTo>
                <a:cubicBezTo>
                  <a:pt x="610" y="140"/>
                  <a:pt x="610" y="140"/>
                  <a:pt x="610" y="140"/>
                </a:cubicBezTo>
                <a:cubicBezTo>
                  <a:pt x="1420" y="140"/>
                  <a:pt x="1420" y="140"/>
                  <a:pt x="1420" y="140"/>
                </a:cubicBezTo>
                <a:cubicBezTo>
                  <a:pt x="1421" y="152"/>
                  <a:pt x="1431" y="161"/>
                  <a:pt x="1443" y="161"/>
                </a:cubicBezTo>
                <a:cubicBezTo>
                  <a:pt x="1456" y="161"/>
                  <a:pt x="1467" y="150"/>
                  <a:pt x="1467" y="137"/>
                </a:cubicBezTo>
                <a:cubicBezTo>
                  <a:pt x="1467" y="124"/>
                  <a:pt x="1456" y="114"/>
                  <a:pt x="1443" y="1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325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六边形 108"/>
          <p:cNvSpPr/>
          <p:nvPr/>
        </p:nvSpPr>
        <p:spPr>
          <a:xfrm>
            <a:off x="3935548" y="1650043"/>
            <a:ext cx="3993593" cy="3442753"/>
          </a:xfrm>
          <a:prstGeom prst="hexagon">
            <a:avLst/>
          </a:prstGeom>
          <a:noFill/>
          <a:ln w="25400">
            <a:gradFill flip="none" rotWithShape="1">
              <a:gsLst>
                <a:gs pos="0">
                  <a:schemeClr val="accent1">
                    <a:lumMod val="0"/>
                    <a:lumOff val="100000"/>
                  </a:schemeClr>
                </a:gs>
                <a:gs pos="35000">
                  <a:schemeClr val="accent1">
                    <a:lumMod val="0"/>
                    <a:lumOff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scene3d>
            <a:camera prst="orthographicFront">
              <a:rot lat="0" lon="0" rev="54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en-US" altLang="zh-CN" sz="5400" dirty="0" smtClean="0"/>
              <a:t>THANKS</a:t>
            </a:r>
            <a:endParaRPr lang="zh-CN" altLang="en-US" sz="5400" dirty="0"/>
          </a:p>
        </p:txBody>
      </p:sp>
      <p:grpSp>
        <p:nvGrpSpPr>
          <p:cNvPr id="110" name="组合 109"/>
          <p:cNvGrpSpPr/>
          <p:nvPr/>
        </p:nvGrpSpPr>
        <p:grpSpPr>
          <a:xfrm>
            <a:off x="2454590" y="2339955"/>
            <a:ext cx="6955508" cy="2062927"/>
            <a:chOff x="362294" y="1027791"/>
            <a:chExt cx="2752105" cy="881518"/>
          </a:xfrm>
        </p:grpSpPr>
        <p:sp>
          <p:nvSpPr>
            <p:cNvPr id="111" name="椭圆 110"/>
            <p:cNvSpPr/>
            <p:nvPr/>
          </p:nvSpPr>
          <p:spPr>
            <a:xfrm rot="20526082">
              <a:off x="411540" y="1027791"/>
              <a:ext cx="2702859" cy="870458"/>
            </a:xfrm>
            <a:prstGeom prst="ellipse">
              <a:avLst/>
            </a:prstGeom>
            <a:noFill/>
            <a:ln w="1270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000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 rot="19140032">
              <a:off x="362294" y="1056463"/>
              <a:ext cx="2702859" cy="852846"/>
            </a:xfrm>
            <a:prstGeom prst="ellipse">
              <a:avLst/>
            </a:prstGeom>
            <a:noFill/>
            <a:ln w="1270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000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34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48000" y="310583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陌上PT</a:t>
            </a:r>
          </a:p>
          <a:p>
            <a:r>
              <a:rPr lang="zh-CN" altLang="en-US" dirty="0">
                <a:hlinkClick r:id="rId2"/>
              </a:rPr>
              <a:t>http://</a:t>
            </a:r>
            <a:r>
              <a:rPr lang="zh-CN" altLang="en-US" dirty="0" smtClean="0">
                <a:hlinkClick r:id="rId2"/>
              </a:rPr>
              <a:t>www.yanj.cn/store-7124.html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</a:t>
            </a:r>
            <a:r>
              <a:rPr lang="en-US" altLang="zh-CN" dirty="0" smtClean="0">
                <a:hlinkClick r:id="rId3"/>
              </a:rPr>
              <a:t>www.51pptmoban.com</a:t>
            </a:r>
            <a:r>
              <a:rPr lang="en-US" altLang="zh-CN" dirty="0" smtClean="0"/>
              <a:t> </a:t>
            </a:r>
            <a:r>
              <a:rPr lang="zh-CN" altLang="en-US" dirty="0" smtClean="0"/>
              <a:t>授权发布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5013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77" t="-278" r="6884" b="1"/>
          <a:stretch/>
        </p:blipFill>
        <p:spPr>
          <a:xfrm>
            <a:off x="5713" y="0"/>
            <a:ext cx="12186287" cy="6858000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-2494" y="1977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>
            <a:endCxn id="8" idx="0"/>
          </p:cNvCxnSpPr>
          <p:nvPr/>
        </p:nvCxnSpPr>
        <p:spPr>
          <a:xfrm flipH="1">
            <a:off x="1219937" y="0"/>
            <a:ext cx="2" cy="959370"/>
          </a:xfrm>
          <a:prstGeom prst="line">
            <a:avLst/>
          </a:prstGeom>
          <a:ln w="22225">
            <a:prstDash val="lgDash"/>
          </a:ln>
          <a:effectLst>
            <a:glow rad="762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>
            <a:stCxn id="8" idx="4"/>
            <a:endCxn id="12" idx="0"/>
          </p:cNvCxnSpPr>
          <p:nvPr/>
        </p:nvCxnSpPr>
        <p:spPr>
          <a:xfrm>
            <a:off x="1219937" y="1633927"/>
            <a:ext cx="0" cy="1079294"/>
          </a:xfrm>
          <a:prstGeom prst="line">
            <a:avLst/>
          </a:prstGeom>
          <a:ln w="22225">
            <a:prstDash val="lgDash"/>
          </a:ln>
          <a:effectLst>
            <a:glow rad="762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12" idx="4"/>
            <a:endCxn id="19" idx="0"/>
          </p:cNvCxnSpPr>
          <p:nvPr/>
        </p:nvCxnSpPr>
        <p:spPr>
          <a:xfrm flipH="1">
            <a:off x="1219936" y="3387778"/>
            <a:ext cx="1" cy="1080000"/>
          </a:xfrm>
          <a:prstGeom prst="line">
            <a:avLst/>
          </a:prstGeom>
          <a:ln w="22225">
            <a:prstDash val="lgDash"/>
          </a:ln>
          <a:effectLst>
            <a:glow rad="762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82658" y="959370"/>
            <a:ext cx="674557" cy="674557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endParaRPr lang="zh-CN" alt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882658" y="2713221"/>
            <a:ext cx="674557" cy="674557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2</a:t>
            </a:r>
            <a:endParaRPr lang="zh-CN" alt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82657" y="4467778"/>
            <a:ext cx="674557" cy="674557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</a:t>
            </a:r>
            <a:endParaRPr lang="zh-CN" alt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2" name="直接连接符 21"/>
          <p:cNvCxnSpPr>
            <a:endCxn id="23" idx="0"/>
          </p:cNvCxnSpPr>
          <p:nvPr/>
        </p:nvCxnSpPr>
        <p:spPr>
          <a:xfrm flipH="1">
            <a:off x="7770637" y="0"/>
            <a:ext cx="4" cy="2922832"/>
          </a:xfrm>
          <a:prstGeom prst="line">
            <a:avLst/>
          </a:prstGeom>
          <a:ln w="22225">
            <a:prstDash val="lgDash"/>
          </a:ln>
          <a:effectLst>
            <a:glow rad="762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7433358" y="2922832"/>
            <a:ext cx="674557" cy="674557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4</a:t>
            </a:r>
            <a:endParaRPr lang="zh-CN" alt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031797" y="557665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互联网</a:t>
            </a:r>
            <a:r>
              <a:rPr lang="en-US" altLang="zh-CN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+</a:t>
            </a:r>
            <a:r>
              <a:rPr lang="zh-CN" altLang="en-US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时代的提出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754256" y="1172262"/>
            <a:ext cx="5341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通俗来说，“互联网</a:t>
            </a:r>
            <a:r>
              <a:rPr lang="en-US" altLang="zh-CN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+”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就是互联网</a:t>
            </a:r>
            <a:r>
              <a:rPr lang="en-US" altLang="zh-CN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各个传统行业，但这并不是简单的两者相加，</a:t>
            </a:r>
            <a:r>
              <a:rPr lang="zh-CN" altLang="en-US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而是利用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信息通信技术以及互联网平台，让互联网与传统行业进行深度</a:t>
            </a:r>
            <a:r>
              <a:rPr lang="zh-CN" altLang="en-US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融合。</a:t>
            </a: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865176" y="2185920"/>
            <a:ext cx="5006714" cy="0"/>
          </a:xfrm>
          <a:prstGeom prst="line">
            <a:avLst/>
          </a:prstGeom>
          <a:ln w="6350" cap="rnd">
            <a:solidFill>
              <a:schemeClr val="accent1">
                <a:alpha val="40000"/>
              </a:schemeClr>
            </a:solidFill>
            <a:prstDash val="lgDash"/>
            <a:headEnd type="oval" w="med" len="sm"/>
            <a:tailEnd type="oval" w="med" len="sm"/>
          </a:ln>
          <a:effectLst>
            <a:glow rad="254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924032" y="4055062"/>
            <a:ext cx="5006714" cy="0"/>
          </a:xfrm>
          <a:prstGeom prst="line">
            <a:avLst/>
          </a:prstGeom>
          <a:ln w="6350" cap="rnd">
            <a:solidFill>
              <a:schemeClr val="accent1">
                <a:alpha val="40000"/>
              </a:schemeClr>
            </a:solidFill>
            <a:prstDash val="lgDash"/>
            <a:headEnd type="oval" w="med" len="sm"/>
            <a:tailEnd type="oval" w="med" len="sm"/>
          </a:ln>
          <a:effectLst>
            <a:glow rad="254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2031796" y="2461167"/>
            <a:ext cx="21964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互联网</a:t>
            </a:r>
            <a:r>
              <a:rPr lang="en-US" altLang="zh-CN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+</a:t>
            </a:r>
            <a:r>
              <a:rPr lang="zh-CN" altLang="en-US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的影响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754256" y="3041007"/>
            <a:ext cx="5341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人类正买进一个“组合创新”的时代。当我们的环境中</a:t>
            </a:r>
            <a:r>
              <a:rPr lang="zh-CN" altLang="en-US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充斥着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丰富多样的素材，可供我们通过组合和再组合进行新的创作时，就表示组合创新时代来</a:t>
            </a:r>
            <a:r>
              <a:rPr lang="zh-CN" altLang="en-US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临了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2031796" y="4343391"/>
            <a:ext cx="43620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关于“互联网</a:t>
            </a:r>
            <a:r>
              <a:rPr lang="en-US" altLang="zh-CN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+”</a:t>
            </a:r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马化腾的建议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754256" y="4909003"/>
            <a:ext cx="53418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 </a:t>
            </a:r>
            <a:r>
              <a:rPr lang="en-US" altLang="zh-CN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 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世纪，单一而封闭的网络是主流，而 </a:t>
            </a:r>
            <a:r>
              <a:rPr lang="en-US" altLang="zh-CN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21 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世纪互联网</a:t>
            </a:r>
            <a:r>
              <a:rPr lang="en-US" altLang="zh-CN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时代下，企业却靠全球</a:t>
            </a:r>
            <a:r>
              <a:rPr lang="zh-CN" altLang="en-US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开放网络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制胜。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8580735" y="2480592"/>
            <a:ext cx="2505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对互联网</a:t>
            </a:r>
            <a:r>
              <a:rPr lang="en-US" altLang="zh-CN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+</a:t>
            </a:r>
            <a:r>
              <a:rPr lang="zh-CN" altLang="en-US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的展望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cxnSp>
        <p:nvCxnSpPr>
          <p:cNvPr id="21" name="直接连接符 20"/>
          <p:cNvCxnSpPr>
            <a:stCxn id="23" idx="4"/>
          </p:cNvCxnSpPr>
          <p:nvPr/>
        </p:nvCxnSpPr>
        <p:spPr>
          <a:xfrm>
            <a:off x="7770637" y="3597389"/>
            <a:ext cx="0" cy="1604001"/>
          </a:xfrm>
          <a:prstGeom prst="line">
            <a:avLst/>
          </a:prstGeom>
          <a:ln w="6350">
            <a:solidFill>
              <a:schemeClr val="accent1">
                <a:alpha val="80000"/>
              </a:schemeClr>
            </a:solidFill>
            <a:prstDash val="lgDash"/>
          </a:ln>
          <a:effectLst>
            <a:glow rad="254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8404851" y="3229659"/>
            <a:ext cx="3532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让传统和互联网进行融合，从而推进传统产业</a:t>
            </a:r>
            <a:r>
              <a:rPr lang="zh-CN" altLang="en-US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的升级</a:t>
            </a:r>
            <a:r>
              <a:rPr lang="zh-CN" altLang="en-US" sz="1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与</a:t>
            </a:r>
            <a:r>
              <a:rPr lang="zh-CN" altLang="en-US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换代。</a:t>
            </a:r>
            <a:endParaRPr lang="zh-CN" altLang="en-US" sz="1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Freeform 108"/>
          <p:cNvSpPr>
            <a:spLocks/>
          </p:cNvSpPr>
          <p:nvPr/>
        </p:nvSpPr>
        <p:spPr bwMode="auto">
          <a:xfrm>
            <a:off x="6503621" y="3893752"/>
            <a:ext cx="4878388" cy="896938"/>
          </a:xfrm>
          <a:custGeom>
            <a:avLst/>
            <a:gdLst>
              <a:gd name="T0" fmla="*/ 3132 w 3195"/>
              <a:gd name="T1" fmla="*/ 28 h 587"/>
              <a:gd name="T2" fmla="*/ 2597 w 3195"/>
              <a:gd name="T3" fmla="*/ 111 h 587"/>
              <a:gd name="T4" fmla="*/ 1785 w 3195"/>
              <a:gd name="T5" fmla="*/ 111 h 587"/>
              <a:gd name="T6" fmla="*/ 1407 w 3195"/>
              <a:gd name="T7" fmla="*/ 458 h 587"/>
              <a:gd name="T8" fmla="*/ 1358 w 3195"/>
              <a:gd name="T9" fmla="*/ 470 h 587"/>
              <a:gd name="T10" fmla="*/ 1338 w 3195"/>
              <a:gd name="T11" fmla="*/ 492 h 587"/>
              <a:gd name="T12" fmla="*/ 1291 w 3195"/>
              <a:gd name="T13" fmla="*/ 507 h 587"/>
              <a:gd name="T14" fmla="*/ 1265 w 3195"/>
              <a:gd name="T15" fmla="*/ 522 h 587"/>
              <a:gd name="T16" fmla="*/ 1214 w 3195"/>
              <a:gd name="T17" fmla="*/ 531 h 587"/>
              <a:gd name="T18" fmla="*/ 932 w 3195"/>
              <a:gd name="T19" fmla="*/ 579 h 587"/>
              <a:gd name="T20" fmla="*/ 396 w 3195"/>
              <a:gd name="T21" fmla="*/ 392 h 587"/>
              <a:gd name="T22" fmla="*/ 335 w 3195"/>
              <a:gd name="T23" fmla="*/ 379 h 587"/>
              <a:gd name="T24" fmla="*/ 303 w 3195"/>
              <a:gd name="T25" fmla="*/ 323 h 587"/>
              <a:gd name="T26" fmla="*/ 248 w 3195"/>
              <a:gd name="T27" fmla="*/ 305 h 587"/>
              <a:gd name="T28" fmla="*/ 227 w 3195"/>
              <a:gd name="T29" fmla="*/ 239 h 587"/>
              <a:gd name="T30" fmla="*/ 170 w 3195"/>
              <a:gd name="T31" fmla="*/ 223 h 587"/>
              <a:gd name="T32" fmla="*/ 79 w 3195"/>
              <a:gd name="T33" fmla="*/ 111 h 587"/>
              <a:gd name="T34" fmla="*/ 0 w 3195"/>
              <a:gd name="T35" fmla="*/ 111 h 587"/>
              <a:gd name="T36" fmla="*/ 84 w 3195"/>
              <a:gd name="T37" fmla="*/ 119 h 587"/>
              <a:gd name="T38" fmla="*/ 156 w 3195"/>
              <a:gd name="T39" fmla="*/ 270 h 587"/>
              <a:gd name="T40" fmla="*/ 215 w 3195"/>
              <a:gd name="T41" fmla="*/ 285 h 587"/>
              <a:gd name="T42" fmla="*/ 241 w 3195"/>
              <a:gd name="T43" fmla="*/ 311 h 587"/>
              <a:gd name="T44" fmla="*/ 283 w 3195"/>
              <a:gd name="T45" fmla="*/ 373 h 587"/>
              <a:gd name="T46" fmla="*/ 329 w 3195"/>
              <a:gd name="T47" fmla="*/ 386 h 587"/>
              <a:gd name="T48" fmla="*/ 376 w 3195"/>
              <a:gd name="T49" fmla="*/ 442 h 587"/>
              <a:gd name="T50" fmla="*/ 932 w 3195"/>
              <a:gd name="T51" fmla="*/ 587 h 587"/>
              <a:gd name="T52" fmla="*/ 1239 w 3195"/>
              <a:gd name="T53" fmla="*/ 559 h 587"/>
              <a:gd name="T54" fmla="*/ 1267 w 3195"/>
              <a:gd name="T55" fmla="*/ 530 h 587"/>
              <a:gd name="T56" fmla="*/ 1316 w 3195"/>
              <a:gd name="T57" fmla="*/ 534 h 587"/>
              <a:gd name="T58" fmla="*/ 1342 w 3195"/>
              <a:gd name="T59" fmla="*/ 500 h 587"/>
              <a:gd name="T60" fmla="*/ 1383 w 3195"/>
              <a:gd name="T61" fmla="*/ 497 h 587"/>
              <a:gd name="T62" fmla="*/ 1410 w 3195"/>
              <a:gd name="T63" fmla="*/ 466 h 587"/>
              <a:gd name="T64" fmla="*/ 1780 w 3195"/>
              <a:gd name="T65" fmla="*/ 119 h 587"/>
              <a:gd name="T66" fmla="*/ 2683 w 3195"/>
              <a:gd name="T67" fmla="*/ 36 h 587"/>
              <a:gd name="T68" fmla="*/ 3163 w 3195"/>
              <a:gd name="T69" fmla="*/ 63 h 587"/>
              <a:gd name="T70" fmla="*/ 3163 w 3195"/>
              <a:gd name="T71" fmla="*/ 0 h 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195" h="587">
                <a:moveTo>
                  <a:pt x="3163" y="0"/>
                </a:moveTo>
                <a:cubicBezTo>
                  <a:pt x="3147" y="0"/>
                  <a:pt x="3133" y="12"/>
                  <a:pt x="3132" y="28"/>
                </a:cubicBezTo>
                <a:cubicBezTo>
                  <a:pt x="2680" y="28"/>
                  <a:pt x="2680" y="28"/>
                  <a:pt x="2680" y="28"/>
                </a:cubicBezTo>
                <a:cubicBezTo>
                  <a:pt x="2597" y="111"/>
                  <a:pt x="2597" y="111"/>
                  <a:pt x="2597" y="111"/>
                </a:cubicBezTo>
                <a:cubicBezTo>
                  <a:pt x="1785" y="111"/>
                  <a:pt x="1785" y="111"/>
                  <a:pt x="1785" y="111"/>
                </a:cubicBezTo>
                <a:cubicBezTo>
                  <a:pt x="1785" y="111"/>
                  <a:pt x="1785" y="111"/>
                  <a:pt x="1785" y="111"/>
                </a:cubicBezTo>
                <a:cubicBezTo>
                  <a:pt x="1775" y="111"/>
                  <a:pt x="1775" y="111"/>
                  <a:pt x="1775" y="111"/>
                </a:cubicBezTo>
                <a:cubicBezTo>
                  <a:pt x="1684" y="256"/>
                  <a:pt x="1558" y="376"/>
                  <a:pt x="1407" y="458"/>
                </a:cubicBezTo>
                <a:cubicBezTo>
                  <a:pt x="1403" y="450"/>
                  <a:pt x="1395" y="444"/>
                  <a:pt x="1385" y="444"/>
                </a:cubicBezTo>
                <a:cubicBezTo>
                  <a:pt x="1370" y="444"/>
                  <a:pt x="1358" y="455"/>
                  <a:pt x="1358" y="470"/>
                </a:cubicBezTo>
                <a:cubicBezTo>
                  <a:pt x="1358" y="474"/>
                  <a:pt x="1359" y="478"/>
                  <a:pt x="1361" y="482"/>
                </a:cubicBezTo>
                <a:cubicBezTo>
                  <a:pt x="1353" y="486"/>
                  <a:pt x="1346" y="489"/>
                  <a:pt x="1338" y="492"/>
                </a:cubicBezTo>
                <a:cubicBezTo>
                  <a:pt x="1334" y="486"/>
                  <a:pt x="1326" y="481"/>
                  <a:pt x="1318" y="481"/>
                </a:cubicBezTo>
                <a:cubicBezTo>
                  <a:pt x="1303" y="481"/>
                  <a:pt x="1291" y="492"/>
                  <a:pt x="1291" y="507"/>
                </a:cubicBezTo>
                <a:cubicBezTo>
                  <a:pt x="1291" y="509"/>
                  <a:pt x="1291" y="510"/>
                  <a:pt x="1291" y="512"/>
                </a:cubicBezTo>
                <a:cubicBezTo>
                  <a:pt x="1282" y="516"/>
                  <a:pt x="1273" y="519"/>
                  <a:pt x="1265" y="522"/>
                </a:cubicBezTo>
                <a:cubicBezTo>
                  <a:pt x="1261" y="513"/>
                  <a:pt x="1252" y="506"/>
                  <a:pt x="1241" y="506"/>
                </a:cubicBezTo>
                <a:cubicBezTo>
                  <a:pt x="1227" y="505"/>
                  <a:pt x="1214" y="517"/>
                  <a:pt x="1214" y="531"/>
                </a:cubicBezTo>
                <a:cubicBezTo>
                  <a:pt x="1214" y="534"/>
                  <a:pt x="1214" y="536"/>
                  <a:pt x="1215" y="538"/>
                </a:cubicBezTo>
                <a:cubicBezTo>
                  <a:pt x="1125" y="565"/>
                  <a:pt x="1030" y="579"/>
                  <a:pt x="932" y="579"/>
                </a:cubicBezTo>
                <a:cubicBezTo>
                  <a:pt x="735" y="579"/>
                  <a:pt x="551" y="521"/>
                  <a:pt x="396" y="422"/>
                </a:cubicBezTo>
                <a:cubicBezTo>
                  <a:pt x="400" y="413"/>
                  <a:pt x="401" y="402"/>
                  <a:pt x="396" y="392"/>
                </a:cubicBezTo>
                <a:cubicBezTo>
                  <a:pt x="388" y="372"/>
                  <a:pt x="366" y="363"/>
                  <a:pt x="346" y="372"/>
                </a:cubicBezTo>
                <a:cubicBezTo>
                  <a:pt x="342" y="373"/>
                  <a:pt x="338" y="376"/>
                  <a:pt x="335" y="379"/>
                </a:cubicBezTo>
                <a:cubicBezTo>
                  <a:pt x="324" y="371"/>
                  <a:pt x="313" y="363"/>
                  <a:pt x="303" y="354"/>
                </a:cubicBezTo>
                <a:cubicBezTo>
                  <a:pt x="307" y="344"/>
                  <a:pt x="308" y="333"/>
                  <a:pt x="303" y="323"/>
                </a:cubicBezTo>
                <a:cubicBezTo>
                  <a:pt x="295" y="303"/>
                  <a:pt x="272" y="294"/>
                  <a:pt x="253" y="303"/>
                </a:cubicBezTo>
                <a:cubicBezTo>
                  <a:pt x="251" y="303"/>
                  <a:pt x="249" y="304"/>
                  <a:pt x="248" y="305"/>
                </a:cubicBezTo>
                <a:cubicBezTo>
                  <a:pt x="239" y="297"/>
                  <a:pt x="230" y="288"/>
                  <a:pt x="221" y="279"/>
                </a:cubicBezTo>
                <a:cubicBezTo>
                  <a:pt x="230" y="268"/>
                  <a:pt x="232" y="253"/>
                  <a:pt x="227" y="239"/>
                </a:cubicBezTo>
                <a:cubicBezTo>
                  <a:pt x="218" y="220"/>
                  <a:pt x="196" y="211"/>
                  <a:pt x="176" y="219"/>
                </a:cubicBezTo>
                <a:cubicBezTo>
                  <a:pt x="174" y="220"/>
                  <a:pt x="172" y="221"/>
                  <a:pt x="170" y="223"/>
                </a:cubicBezTo>
                <a:cubicBezTo>
                  <a:pt x="141" y="187"/>
                  <a:pt x="114" y="150"/>
                  <a:pt x="89" y="111"/>
                </a:cubicBezTo>
                <a:cubicBezTo>
                  <a:pt x="79" y="111"/>
                  <a:pt x="79" y="111"/>
                  <a:pt x="79" y="111"/>
                </a:cubicBezTo>
                <a:cubicBezTo>
                  <a:pt x="79" y="111"/>
                  <a:pt x="79" y="111"/>
                  <a:pt x="79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9"/>
                  <a:pt x="0" y="119"/>
                  <a:pt x="0" y="119"/>
                </a:cubicBezTo>
                <a:cubicBezTo>
                  <a:pt x="84" y="119"/>
                  <a:pt x="84" y="119"/>
                  <a:pt x="84" y="119"/>
                </a:cubicBezTo>
                <a:cubicBezTo>
                  <a:pt x="108" y="157"/>
                  <a:pt x="134" y="193"/>
                  <a:pt x="163" y="228"/>
                </a:cubicBezTo>
                <a:cubicBezTo>
                  <a:pt x="153" y="239"/>
                  <a:pt x="150" y="255"/>
                  <a:pt x="156" y="270"/>
                </a:cubicBezTo>
                <a:cubicBezTo>
                  <a:pt x="164" y="289"/>
                  <a:pt x="187" y="298"/>
                  <a:pt x="206" y="290"/>
                </a:cubicBezTo>
                <a:cubicBezTo>
                  <a:pt x="209" y="288"/>
                  <a:pt x="212" y="287"/>
                  <a:pt x="215" y="285"/>
                </a:cubicBezTo>
                <a:cubicBezTo>
                  <a:pt x="218" y="288"/>
                  <a:pt x="221" y="291"/>
                  <a:pt x="224" y="294"/>
                </a:cubicBezTo>
                <a:cubicBezTo>
                  <a:pt x="229" y="299"/>
                  <a:pt x="235" y="305"/>
                  <a:pt x="241" y="311"/>
                </a:cubicBezTo>
                <a:cubicBezTo>
                  <a:pt x="230" y="321"/>
                  <a:pt x="226" y="338"/>
                  <a:pt x="233" y="353"/>
                </a:cubicBezTo>
                <a:cubicBezTo>
                  <a:pt x="241" y="372"/>
                  <a:pt x="264" y="381"/>
                  <a:pt x="283" y="373"/>
                </a:cubicBezTo>
                <a:cubicBezTo>
                  <a:pt x="289" y="370"/>
                  <a:pt x="294" y="366"/>
                  <a:pt x="298" y="361"/>
                </a:cubicBezTo>
                <a:cubicBezTo>
                  <a:pt x="308" y="370"/>
                  <a:pt x="319" y="378"/>
                  <a:pt x="329" y="386"/>
                </a:cubicBezTo>
                <a:cubicBezTo>
                  <a:pt x="322" y="396"/>
                  <a:pt x="321" y="410"/>
                  <a:pt x="326" y="422"/>
                </a:cubicBezTo>
                <a:cubicBezTo>
                  <a:pt x="334" y="441"/>
                  <a:pt x="357" y="450"/>
                  <a:pt x="376" y="442"/>
                </a:cubicBezTo>
                <a:cubicBezTo>
                  <a:pt x="383" y="439"/>
                  <a:pt x="388" y="435"/>
                  <a:pt x="392" y="430"/>
                </a:cubicBezTo>
                <a:cubicBezTo>
                  <a:pt x="552" y="532"/>
                  <a:pt x="738" y="587"/>
                  <a:pt x="932" y="587"/>
                </a:cubicBezTo>
                <a:cubicBezTo>
                  <a:pt x="1030" y="587"/>
                  <a:pt x="1126" y="573"/>
                  <a:pt x="1218" y="546"/>
                </a:cubicBezTo>
                <a:cubicBezTo>
                  <a:pt x="1222" y="553"/>
                  <a:pt x="1230" y="558"/>
                  <a:pt x="1239" y="559"/>
                </a:cubicBezTo>
                <a:cubicBezTo>
                  <a:pt x="1254" y="559"/>
                  <a:pt x="1266" y="548"/>
                  <a:pt x="1267" y="533"/>
                </a:cubicBezTo>
                <a:cubicBezTo>
                  <a:pt x="1267" y="532"/>
                  <a:pt x="1267" y="531"/>
                  <a:pt x="1267" y="530"/>
                </a:cubicBezTo>
                <a:cubicBezTo>
                  <a:pt x="1276" y="527"/>
                  <a:pt x="1285" y="524"/>
                  <a:pt x="1294" y="520"/>
                </a:cubicBezTo>
                <a:cubicBezTo>
                  <a:pt x="1298" y="528"/>
                  <a:pt x="1307" y="534"/>
                  <a:pt x="1316" y="534"/>
                </a:cubicBezTo>
                <a:cubicBezTo>
                  <a:pt x="1331" y="534"/>
                  <a:pt x="1343" y="523"/>
                  <a:pt x="1343" y="508"/>
                </a:cubicBezTo>
                <a:cubicBezTo>
                  <a:pt x="1343" y="505"/>
                  <a:pt x="1343" y="503"/>
                  <a:pt x="1342" y="500"/>
                </a:cubicBezTo>
                <a:cubicBezTo>
                  <a:pt x="1350" y="496"/>
                  <a:pt x="1358" y="493"/>
                  <a:pt x="1366" y="489"/>
                </a:cubicBezTo>
                <a:cubicBezTo>
                  <a:pt x="1370" y="494"/>
                  <a:pt x="1376" y="497"/>
                  <a:pt x="1383" y="497"/>
                </a:cubicBezTo>
                <a:cubicBezTo>
                  <a:pt x="1398" y="497"/>
                  <a:pt x="1410" y="486"/>
                  <a:pt x="1410" y="471"/>
                </a:cubicBezTo>
                <a:cubicBezTo>
                  <a:pt x="1411" y="470"/>
                  <a:pt x="1410" y="468"/>
                  <a:pt x="1410" y="466"/>
                </a:cubicBezTo>
                <a:cubicBezTo>
                  <a:pt x="1494" y="421"/>
                  <a:pt x="1571" y="363"/>
                  <a:pt x="1641" y="294"/>
                </a:cubicBezTo>
                <a:cubicBezTo>
                  <a:pt x="1694" y="240"/>
                  <a:pt x="1741" y="182"/>
                  <a:pt x="1780" y="119"/>
                </a:cubicBezTo>
                <a:cubicBezTo>
                  <a:pt x="2600" y="119"/>
                  <a:pt x="2600" y="119"/>
                  <a:pt x="2600" y="119"/>
                </a:cubicBezTo>
                <a:cubicBezTo>
                  <a:pt x="2683" y="36"/>
                  <a:pt x="2683" y="36"/>
                  <a:pt x="2683" y="36"/>
                </a:cubicBezTo>
                <a:cubicBezTo>
                  <a:pt x="3132" y="36"/>
                  <a:pt x="3132" y="36"/>
                  <a:pt x="3132" y="36"/>
                </a:cubicBezTo>
                <a:cubicBezTo>
                  <a:pt x="3135" y="51"/>
                  <a:pt x="3148" y="63"/>
                  <a:pt x="3163" y="63"/>
                </a:cubicBezTo>
                <a:cubicBezTo>
                  <a:pt x="3181" y="63"/>
                  <a:pt x="3195" y="48"/>
                  <a:pt x="3195" y="31"/>
                </a:cubicBezTo>
                <a:cubicBezTo>
                  <a:pt x="3195" y="14"/>
                  <a:pt x="3181" y="0"/>
                  <a:pt x="316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109"/>
          <p:cNvSpPr>
            <a:spLocks/>
          </p:cNvSpPr>
          <p:nvPr/>
        </p:nvSpPr>
        <p:spPr bwMode="auto">
          <a:xfrm>
            <a:off x="8873574" y="1711691"/>
            <a:ext cx="2368550" cy="436563"/>
          </a:xfrm>
          <a:custGeom>
            <a:avLst/>
            <a:gdLst>
              <a:gd name="T0" fmla="*/ 1510 w 1551"/>
              <a:gd name="T1" fmla="*/ 227 h 286"/>
              <a:gd name="T2" fmla="*/ 1475 w 1551"/>
              <a:gd name="T3" fmla="*/ 154 h 286"/>
              <a:gd name="T4" fmla="*/ 1446 w 1551"/>
              <a:gd name="T5" fmla="*/ 147 h 286"/>
              <a:gd name="T6" fmla="*/ 1434 w 1551"/>
              <a:gd name="T7" fmla="*/ 135 h 286"/>
              <a:gd name="T8" fmla="*/ 1413 w 1551"/>
              <a:gd name="T9" fmla="*/ 104 h 286"/>
              <a:gd name="T10" fmla="*/ 1391 w 1551"/>
              <a:gd name="T11" fmla="*/ 98 h 286"/>
              <a:gd name="T12" fmla="*/ 1368 w 1551"/>
              <a:gd name="T13" fmla="*/ 71 h 286"/>
              <a:gd name="T14" fmla="*/ 1098 w 1551"/>
              <a:gd name="T15" fmla="*/ 0 h 286"/>
              <a:gd name="T16" fmla="*/ 949 w 1551"/>
              <a:gd name="T17" fmla="*/ 14 h 286"/>
              <a:gd name="T18" fmla="*/ 936 w 1551"/>
              <a:gd name="T19" fmla="*/ 28 h 286"/>
              <a:gd name="T20" fmla="*/ 912 w 1551"/>
              <a:gd name="T21" fmla="*/ 26 h 286"/>
              <a:gd name="T22" fmla="*/ 899 w 1551"/>
              <a:gd name="T23" fmla="*/ 43 h 286"/>
              <a:gd name="T24" fmla="*/ 879 w 1551"/>
              <a:gd name="T25" fmla="*/ 44 h 286"/>
              <a:gd name="T26" fmla="*/ 866 w 1551"/>
              <a:gd name="T27" fmla="*/ 59 h 286"/>
              <a:gd name="T28" fmla="*/ 687 w 1551"/>
              <a:gd name="T29" fmla="*/ 227 h 286"/>
              <a:gd name="T30" fmla="*/ 248 w 1551"/>
              <a:gd name="T31" fmla="*/ 268 h 286"/>
              <a:gd name="T32" fmla="*/ 15 w 1551"/>
              <a:gd name="T33" fmla="*/ 255 h 286"/>
              <a:gd name="T34" fmla="*/ 15 w 1551"/>
              <a:gd name="T35" fmla="*/ 286 h 286"/>
              <a:gd name="T36" fmla="*/ 250 w 1551"/>
              <a:gd name="T37" fmla="*/ 272 h 286"/>
              <a:gd name="T38" fmla="*/ 684 w 1551"/>
              <a:gd name="T39" fmla="*/ 231 h 286"/>
              <a:gd name="T40" fmla="*/ 689 w 1551"/>
              <a:gd name="T41" fmla="*/ 231 h 286"/>
              <a:gd name="T42" fmla="*/ 878 w 1551"/>
              <a:gd name="T43" fmla="*/ 70 h 286"/>
              <a:gd name="T44" fmla="*/ 890 w 1551"/>
              <a:gd name="T45" fmla="*/ 51 h 286"/>
              <a:gd name="T46" fmla="*/ 911 w 1551"/>
              <a:gd name="T47" fmla="*/ 52 h 286"/>
              <a:gd name="T48" fmla="*/ 924 w 1551"/>
              <a:gd name="T49" fmla="*/ 37 h 286"/>
              <a:gd name="T50" fmla="*/ 948 w 1551"/>
              <a:gd name="T51" fmla="*/ 40 h 286"/>
              <a:gd name="T52" fmla="*/ 961 w 1551"/>
              <a:gd name="T53" fmla="*/ 24 h 286"/>
              <a:gd name="T54" fmla="*/ 1358 w 1551"/>
              <a:gd name="T55" fmla="*/ 80 h 286"/>
              <a:gd name="T56" fmla="*/ 1383 w 1551"/>
              <a:gd name="T57" fmla="*/ 105 h 286"/>
              <a:gd name="T58" fmla="*/ 1404 w 1551"/>
              <a:gd name="T59" fmla="*/ 114 h 286"/>
              <a:gd name="T60" fmla="*/ 1428 w 1551"/>
              <a:gd name="T61" fmla="*/ 138 h 286"/>
              <a:gd name="T62" fmla="*/ 1443 w 1551"/>
              <a:gd name="T63" fmla="*/ 150 h 286"/>
              <a:gd name="T64" fmla="*/ 1465 w 1551"/>
              <a:gd name="T65" fmla="*/ 179 h 286"/>
              <a:gd name="T66" fmla="*/ 1507 w 1551"/>
              <a:gd name="T67" fmla="*/ 231 h 286"/>
              <a:gd name="T68" fmla="*/ 1512 w 1551"/>
              <a:gd name="T69" fmla="*/ 231 h 286"/>
              <a:gd name="T70" fmla="*/ 1551 w 1551"/>
              <a:gd name="T71" fmla="*/ 227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1" h="286">
                <a:moveTo>
                  <a:pt x="1551" y="227"/>
                </a:moveTo>
                <a:cubicBezTo>
                  <a:pt x="1510" y="227"/>
                  <a:pt x="1510" y="227"/>
                  <a:pt x="1510" y="227"/>
                </a:cubicBezTo>
                <a:cubicBezTo>
                  <a:pt x="1498" y="209"/>
                  <a:pt x="1485" y="191"/>
                  <a:pt x="1471" y="175"/>
                </a:cubicBezTo>
                <a:cubicBezTo>
                  <a:pt x="1476" y="169"/>
                  <a:pt x="1478" y="162"/>
                  <a:pt x="1475" y="154"/>
                </a:cubicBezTo>
                <a:cubicBezTo>
                  <a:pt x="1471" y="145"/>
                  <a:pt x="1460" y="141"/>
                  <a:pt x="1450" y="145"/>
                </a:cubicBezTo>
                <a:cubicBezTo>
                  <a:pt x="1449" y="145"/>
                  <a:pt x="1448" y="146"/>
                  <a:pt x="1446" y="147"/>
                </a:cubicBezTo>
                <a:cubicBezTo>
                  <a:pt x="1445" y="146"/>
                  <a:pt x="1443" y="144"/>
                  <a:pt x="1442" y="143"/>
                </a:cubicBezTo>
                <a:cubicBezTo>
                  <a:pt x="1439" y="140"/>
                  <a:pt x="1436" y="137"/>
                  <a:pt x="1434" y="135"/>
                </a:cubicBezTo>
                <a:cubicBezTo>
                  <a:pt x="1439" y="129"/>
                  <a:pt x="1441" y="121"/>
                  <a:pt x="1438" y="114"/>
                </a:cubicBezTo>
                <a:cubicBezTo>
                  <a:pt x="1434" y="105"/>
                  <a:pt x="1423" y="100"/>
                  <a:pt x="1413" y="104"/>
                </a:cubicBezTo>
                <a:cubicBezTo>
                  <a:pt x="1410" y="106"/>
                  <a:pt x="1408" y="108"/>
                  <a:pt x="1406" y="110"/>
                </a:cubicBezTo>
                <a:cubicBezTo>
                  <a:pt x="1401" y="106"/>
                  <a:pt x="1396" y="102"/>
                  <a:pt x="1391" y="98"/>
                </a:cubicBezTo>
                <a:cubicBezTo>
                  <a:pt x="1394" y="93"/>
                  <a:pt x="1395" y="86"/>
                  <a:pt x="1392" y="81"/>
                </a:cubicBezTo>
                <a:cubicBezTo>
                  <a:pt x="1388" y="71"/>
                  <a:pt x="1377" y="67"/>
                  <a:pt x="1368" y="71"/>
                </a:cubicBezTo>
                <a:cubicBezTo>
                  <a:pt x="1365" y="72"/>
                  <a:pt x="1362" y="74"/>
                  <a:pt x="1360" y="77"/>
                </a:cubicBezTo>
                <a:cubicBezTo>
                  <a:pt x="1283" y="27"/>
                  <a:pt x="1193" y="0"/>
                  <a:pt x="1098" y="0"/>
                </a:cubicBezTo>
                <a:cubicBezTo>
                  <a:pt x="1051" y="0"/>
                  <a:pt x="1004" y="7"/>
                  <a:pt x="960" y="20"/>
                </a:cubicBezTo>
                <a:cubicBezTo>
                  <a:pt x="957" y="17"/>
                  <a:pt x="953" y="14"/>
                  <a:pt x="949" y="14"/>
                </a:cubicBezTo>
                <a:cubicBezTo>
                  <a:pt x="942" y="14"/>
                  <a:pt x="936" y="20"/>
                  <a:pt x="936" y="27"/>
                </a:cubicBezTo>
                <a:cubicBezTo>
                  <a:pt x="936" y="27"/>
                  <a:pt x="936" y="27"/>
                  <a:pt x="936" y="28"/>
                </a:cubicBezTo>
                <a:cubicBezTo>
                  <a:pt x="931" y="30"/>
                  <a:pt x="927" y="31"/>
                  <a:pt x="923" y="33"/>
                </a:cubicBezTo>
                <a:cubicBezTo>
                  <a:pt x="920" y="29"/>
                  <a:pt x="916" y="26"/>
                  <a:pt x="912" y="26"/>
                </a:cubicBezTo>
                <a:cubicBezTo>
                  <a:pt x="905" y="26"/>
                  <a:pt x="899" y="32"/>
                  <a:pt x="899" y="39"/>
                </a:cubicBezTo>
                <a:cubicBezTo>
                  <a:pt x="899" y="40"/>
                  <a:pt x="899" y="41"/>
                  <a:pt x="899" y="43"/>
                </a:cubicBezTo>
                <a:cubicBezTo>
                  <a:pt x="895" y="44"/>
                  <a:pt x="892" y="46"/>
                  <a:pt x="888" y="48"/>
                </a:cubicBezTo>
                <a:cubicBezTo>
                  <a:pt x="886" y="46"/>
                  <a:pt x="883" y="44"/>
                  <a:pt x="879" y="44"/>
                </a:cubicBezTo>
                <a:cubicBezTo>
                  <a:pt x="872" y="44"/>
                  <a:pt x="866" y="50"/>
                  <a:pt x="866" y="57"/>
                </a:cubicBezTo>
                <a:cubicBezTo>
                  <a:pt x="866" y="57"/>
                  <a:pt x="866" y="58"/>
                  <a:pt x="866" y="59"/>
                </a:cubicBezTo>
                <a:cubicBezTo>
                  <a:pt x="826" y="81"/>
                  <a:pt x="788" y="109"/>
                  <a:pt x="754" y="143"/>
                </a:cubicBezTo>
                <a:cubicBezTo>
                  <a:pt x="728" y="169"/>
                  <a:pt x="706" y="197"/>
                  <a:pt x="687" y="227"/>
                </a:cubicBezTo>
                <a:cubicBezTo>
                  <a:pt x="289" y="227"/>
                  <a:pt x="289" y="227"/>
                  <a:pt x="289" y="227"/>
                </a:cubicBezTo>
                <a:cubicBezTo>
                  <a:pt x="248" y="268"/>
                  <a:pt x="248" y="268"/>
                  <a:pt x="248" y="268"/>
                </a:cubicBezTo>
                <a:cubicBezTo>
                  <a:pt x="30" y="268"/>
                  <a:pt x="30" y="268"/>
                  <a:pt x="30" y="268"/>
                </a:cubicBezTo>
                <a:cubicBezTo>
                  <a:pt x="29" y="260"/>
                  <a:pt x="23" y="255"/>
                  <a:pt x="15" y="255"/>
                </a:cubicBezTo>
                <a:cubicBezTo>
                  <a:pt x="7" y="255"/>
                  <a:pt x="0" y="262"/>
                  <a:pt x="0" y="270"/>
                </a:cubicBezTo>
                <a:cubicBezTo>
                  <a:pt x="0" y="279"/>
                  <a:pt x="7" y="286"/>
                  <a:pt x="15" y="286"/>
                </a:cubicBezTo>
                <a:cubicBezTo>
                  <a:pt x="23" y="286"/>
                  <a:pt x="30" y="279"/>
                  <a:pt x="31" y="272"/>
                </a:cubicBezTo>
                <a:cubicBezTo>
                  <a:pt x="250" y="272"/>
                  <a:pt x="250" y="272"/>
                  <a:pt x="250" y="272"/>
                </a:cubicBezTo>
                <a:cubicBezTo>
                  <a:pt x="290" y="231"/>
                  <a:pt x="290" y="231"/>
                  <a:pt x="290" y="231"/>
                </a:cubicBezTo>
                <a:cubicBezTo>
                  <a:pt x="684" y="231"/>
                  <a:pt x="684" y="231"/>
                  <a:pt x="684" y="231"/>
                </a:cubicBezTo>
                <a:cubicBezTo>
                  <a:pt x="684" y="231"/>
                  <a:pt x="684" y="231"/>
                  <a:pt x="684" y="231"/>
                </a:cubicBezTo>
                <a:cubicBezTo>
                  <a:pt x="689" y="231"/>
                  <a:pt x="689" y="231"/>
                  <a:pt x="689" y="231"/>
                </a:cubicBezTo>
                <a:cubicBezTo>
                  <a:pt x="733" y="161"/>
                  <a:pt x="795" y="103"/>
                  <a:pt x="868" y="63"/>
                </a:cubicBezTo>
                <a:cubicBezTo>
                  <a:pt x="870" y="67"/>
                  <a:pt x="874" y="70"/>
                  <a:pt x="878" y="70"/>
                </a:cubicBezTo>
                <a:cubicBezTo>
                  <a:pt x="885" y="70"/>
                  <a:pt x="891" y="64"/>
                  <a:pt x="892" y="57"/>
                </a:cubicBezTo>
                <a:cubicBezTo>
                  <a:pt x="892" y="55"/>
                  <a:pt x="891" y="53"/>
                  <a:pt x="890" y="51"/>
                </a:cubicBezTo>
                <a:cubicBezTo>
                  <a:pt x="894" y="50"/>
                  <a:pt x="897" y="48"/>
                  <a:pt x="901" y="46"/>
                </a:cubicBezTo>
                <a:cubicBezTo>
                  <a:pt x="903" y="50"/>
                  <a:pt x="907" y="52"/>
                  <a:pt x="911" y="52"/>
                </a:cubicBezTo>
                <a:cubicBezTo>
                  <a:pt x="918" y="52"/>
                  <a:pt x="924" y="46"/>
                  <a:pt x="924" y="39"/>
                </a:cubicBezTo>
                <a:cubicBezTo>
                  <a:pt x="924" y="38"/>
                  <a:pt x="924" y="38"/>
                  <a:pt x="924" y="37"/>
                </a:cubicBezTo>
                <a:cubicBezTo>
                  <a:pt x="928" y="35"/>
                  <a:pt x="933" y="34"/>
                  <a:pt x="937" y="32"/>
                </a:cubicBezTo>
                <a:cubicBezTo>
                  <a:pt x="939" y="36"/>
                  <a:pt x="943" y="40"/>
                  <a:pt x="948" y="40"/>
                </a:cubicBezTo>
                <a:cubicBezTo>
                  <a:pt x="955" y="40"/>
                  <a:pt x="961" y="34"/>
                  <a:pt x="961" y="27"/>
                </a:cubicBezTo>
                <a:cubicBezTo>
                  <a:pt x="961" y="26"/>
                  <a:pt x="961" y="25"/>
                  <a:pt x="961" y="24"/>
                </a:cubicBezTo>
                <a:cubicBezTo>
                  <a:pt x="1005" y="11"/>
                  <a:pt x="1051" y="4"/>
                  <a:pt x="1098" y="4"/>
                </a:cubicBezTo>
                <a:cubicBezTo>
                  <a:pt x="1194" y="4"/>
                  <a:pt x="1283" y="32"/>
                  <a:pt x="1358" y="80"/>
                </a:cubicBezTo>
                <a:cubicBezTo>
                  <a:pt x="1356" y="85"/>
                  <a:pt x="1356" y="90"/>
                  <a:pt x="1358" y="95"/>
                </a:cubicBezTo>
                <a:cubicBezTo>
                  <a:pt x="1362" y="105"/>
                  <a:pt x="1373" y="109"/>
                  <a:pt x="1383" y="105"/>
                </a:cubicBezTo>
                <a:cubicBezTo>
                  <a:pt x="1385" y="104"/>
                  <a:pt x="1387" y="103"/>
                  <a:pt x="1388" y="101"/>
                </a:cubicBezTo>
                <a:cubicBezTo>
                  <a:pt x="1393" y="105"/>
                  <a:pt x="1399" y="109"/>
                  <a:pt x="1404" y="114"/>
                </a:cubicBezTo>
                <a:cubicBezTo>
                  <a:pt x="1402" y="118"/>
                  <a:pt x="1401" y="124"/>
                  <a:pt x="1403" y="129"/>
                </a:cubicBezTo>
                <a:cubicBezTo>
                  <a:pt x="1407" y="138"/>
                  <a:pt x="1418" y="143"/>
                  <a:pt x="1428" y="138"/>
                </a:cubicBezTo>
                <a:cubicBezTo>
                  <a:pt x="1429" y="138"/>
                  <a:pt x="1430" y="138"/>
                  <a:pt x="1430" y="137"/>
                </a:cubicBezTo>
                <a:cubicBezTo>
                  <a:pt x="1435" y="141"/>
                  <a:pt x="1439" y="146"/>
                  <a:pt x="1443" y="150"/>
                </a:cubicBezTo>
                <a:cubicBezTo>
                  <a:pt x="1439" y="155"/>
                  <a:pt x="1438" y="163"/>
                  <a:pt x="1441" y="169"/>
                </a:cubicBezTo>
                <a:cubicBezTo>
                  <a:pt x="1445" y="179"/>
                  <a:pt x="1456" y="183"/>
                  <a:pt x="1465" y="179"/>
                </a:cubicBezTo>
                <a:cubicBezTo>
                  <a:pt x="1466" y="178"/>
                  <a:pt x="1467" y="178"/>
                  <a:pt x="1468" y="177"/>
                </a:cubicBezTo>
                <a:cubicBezTo>
                  <a:pt x="1482" y="194"/>
                  <a:pt x="1495" y="212"/>
                  <a:pt x="1507" y="231"/>
                </a:cubicBezTo>
                <a:cubicBezTo>
                  <a:pt x="1512" y="231"/>
                  <a:pt x="1512" y="231"/>
                  <a:pt x="1512" y="231"/>
                </a:cubicBezTo>
                <a:cubicBezTo>
                  <a:pt x="1512" y="231"/>
                  <a:pt x="1512" y="231"/>
                  <a:pt x="1512" y="231"/>
                </a:cubicBezTo>
                <a:cubicBezTo>
                  <a:pt x="1551" y="231"/>
                  <a:pt x="1551" y="231"/>
                  <a:pt x="1551" y="231"/>
                </a:cubicBezTo>
                <a:lnTo>
                  <a:pt x="1551" y="2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110"/>
          <p:cNvSpPr>
            <a:spLocks/>
          </p:cNvSpPr>
          <p:nvPr/>
        </p:nvSpPr>
        <p:spPr bwMode="auto">
          <a:xfrm>
            <a:off x="9494286" y="1840278"/>
            <a:ext cx="1592263" cy="315913"/>
          </a:xfrm>
          <a:custGeom>
            <a:avLst/>
            <a:gdLst>
              <a:gd name="T0" fmla="*/ 985 w 1043"/>
              <a:gd name="T1" fmla="*/ 119 h 207"/>
              <a:gd name="T2" fmla="*/ 699 w 1043"/>
              <a:gd name="T3" fmla="*/ 0 h 207"/>
              <a:gd name="T4" fmla="*/ 412 w 1043"/>
              <a:gd name="T5" fmla="*/ 119 h 207"/>
              <a:gd name="T6" fmla="*/ 356 w 1043"/>
              <a:gd name="T7" fmla="*/ 189 h 207"/>
              <a:gd name="T8" fmla="*/ 31 w 1043"/>
              <a:gd name="T9" fmla="*/ 189 h 207"/>
              <a:gd name="T10" fmla="*/ 15 w 1043"/>
              <a:gd name="T11" fmla="*/ 176 h 207"/>
              <a:gd name="T12" fmla="*/ 0 w 1043"/>
              <a:gd name="T13" fmla="*/ 191 h 207"/>
              <a:gd name="T14" fmla="*/ 15 w 1043"/>
              <a:gd name="T15" fmla="*/ 207 h 207"/>
              <a:gd name="T16" fmla="*/ 31 w 1043"/>
              <a:gd name="T17" fmla="*/ 192 h 207"/>
              <a:gd name="T18" fmla="*/ 354 w 1043"/>
              <a:gd name="T19" fmla="*/ 192 h 207"/>
              <a:gd name="T20" fmla="*/ 354 w 1043"/>
              <a:gd name="T21" fmla="*/ 192 h 207"/>
              <a:gd name="T22" fmla="*/ 358 w 1043"/>
              <a:gd name="T23" fmla="*/ 192 h 207"/>
              <a:gd name="T24" fmla="*/ 699 w 1043"/>
              <a:gd name="T25" fmla="*/ 4 h 207"/>
              <a:gd name="T26" fmla="*/ 1039 w 1043"/>
              <a:gd name="T27" fmla="*/ 192 h 207"/>
              <a:gd name="T28" fmla="*/ 1043 w 1043"/>
              <a:gd name="T29" fmla="*/ 192 h 207"/>
              <a:gd name="T30" fmla="*/ 985 w 1043"/>
              <a:gd name="T31" fmla="*/ 119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43" h="207">
                <a:moveTo>
                  <a:pt x="985" y="119"/>
                </a:moveTo>
                <a:cubicBezTo>
                  <a:pt x="908" y="42"/>
                  <a:pt x="807" y="0"/>
                  <a:pt x="699" y="0"/>
                </a:cubicBezTo>
                <a:cubicBezTo>
                  <a:pt x="590" y="0"/>
                  <a:pt x="489" y="42"/>
                  <a:pt x="412" y="119"/>
                </a:cubicBezTo>
                <a:cubicBezTo>
                  <a:pt x="391" y="140"/>
                  <a:pt x="372" y="164"/>
                  <a:pt x="356" y="189"/>
                </a:cubicBezTo>
                <a:cubicBezTo>
                  <a:pt x="31" y="189"/>
                  <a:pt x="31" y="189"/>
                  <a:pt x="31" y="189"/>
                </a:cubicBezTo>
                <a:cubicBezTo>
                  <a:pt x="30" y="182"/>
                  <a:pt x="23" y="176"/>
                  <a:pt x="15" y="176"/>
                </a:cubicBezTo>
                <a:cubicBezTo>
                  <a:pt x="7" y="176"/>
                  <a:pt x="0" y="183"/>
                  <a:pt x="0" y="191"/>
                </a:cubicBezTo>
                <a:cubicBezTo>
                  <a:pt x="0" y="200"/>
                  <a:pt x="7" y="207"/>
                  <a:pt x="15" y="207"/>
                </a:cubicBezTo>
                <a:cubicBezTo>
                  <a:pt x="23" y="207"/>
                  <a:pt x="30" y="200"/>
                  <a:pt x="31" y="192"/>
                </a:cubicBezTo>
                <a:cubicBezTo>
                  <a:pt x="354" y="192"/>
                  <a:pt x="354" y="192"/>
                  <a:pt x="354" y="192"/>
                </a:cubicBezTo>
                <a:cubicBezTo>
                  <a:pt x="354" y="192"/>
                  <a:pt x="354" y="192"/>
                  <a:pt x="354" y="192"/>
                </a:cubicBezTo>
                <a:cubicBezTo>
                  <a:pt x="358" y="192"/>
                  <a:pt x="358" y="192"/>
                  <a:pt x="358" y="192"/>
                </a:cubicBezTo>
                <a:cubicBezTo>
                  <a:pt x="429" y="79"/>
                  <a:pt x="555" y="4"/>
                  <a:pt x="699" y="4"/>
                </a:cubicBezTo>
                <a:cubicBezTo>
                  <a:pt x="842" y="4"/>
                  <a:pt x="968" y="79"/>
                  <a:pt x="1039" y="192"/>
                </a:cubicBezTo>
                <a:cubicBezTo>
                  <a:pt x="1043" y="192"/>
                  <a:pt x="1043" y="192"/>
                  <a:pt x="1043" y="192"/>
                </a:cubicBezTo>
                <a:cubicBezTo>
                  <a:pt x="1027" y="166"/>
                  <a:pt x="1007" y="141"/>
                  <a:pt x="985" y="1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111"/>
          <p:cNvSpPr>
            <a:spLocks/>
          </p:cNvSpPr>
          <p:nvPr/>
        </p:nvSpPr>
        <p:spPr bwMode="auto">
          <a:xfrm>
            <a:off x="9315084" y="4098540"/>
            <a:ext cx="2239963" cy="246063"/>
          </a:xfrm>
          <a:custGeom>
            <a:avLst/>
            <a:gdLst>
              <a:gd name="T0" fmla="*/ 1443 w 1467"/>
              <a:gd name="T1" fmla="*/ 114 h 161"/>
              <a:gd name="T2" fmla="*/ 1420 w 1467"/>
              <a:gd name="T3" fmla="*/ 134 h 161"/>
              <a:gd name="T4" fmla="*/ 612 w 1467"/>
              <a:gd name="T5" fmla="*/ 134 h 161"/>
              <a:gd name="T6" fmla="*/ 499 w 1467"/>
              <a:gd name="T7" fmla="*/ 21 h 161"/>
              <a:gd name="T8" fmla="*/ 47 w 1467"/>
              <a:gd name="T9" fmla="*/ 21 h 161"/>
              <a:gd name="T10" fmla="*/ 24 w 1467"/>
              <a:gd name="T11" fmla="*/ 0 h 161"/>
              <a:gd name="T12" fmla="*/ 0 w 1467"/>
              <a:gd name="T13" fmla="*/ 24 h 161"/>
              <a:gd name="T14" fmla="*/ 24 w 1467"/>
              <a:gd name="T15" fmla="*/ 48 h 161"/>
              <a:gd name="T16" fmla="*/ 47 w 1467"/>
              <a:gd name="T17" fmla="*/ 27 h 161"/>
              <a:gd name="T18" fmla="*/ 497 w 1467"/>
              <a:gd name="T19" fmla="*/ 27 h 161"/>
              <a:gd name="T20" fmla="*/ 610 w 1467"/>
              <a:gd name="T21" fmla="*/ 140 h 161"/>
              <a:gd name="T22" fmla="*/ 1420 w 1467"/>
              <a:gd name="T23" fmla="*/ 140 h 161"/>
              <a:gd name="T24" fmla="*/ 1443 w 1467"/>
              <a:gd name="T25" fmla="*/ 161 h 161"/>
              <a:gd name="T26" fmla="*/ 1467 w 1467"/>
              <a:gd name="T27" fmla="*/ 137 h 161"/>
              <a:gd name="T28" fmla="*/ 1443 w 1467"/>
              <a:gd name="T29" fmla="*/ 114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67" h="161">
                <a:moveTo>
                  <a:pt x="1443" y="114"/>
                </a:moveTo>
                <a:cubicBezTo>
                  <a:pt x="1431" y="114"/>
                  <a:pt x="1421" y="122"/>
                  <a:pt x="1420" y="134"/>
                </a:cubicBezTo>
                <a:cubicBezTo>
                  <a:pt x="612" y="134"/>
                  <a:pt x="612" y="134"/>
                  <a:pt x="612" y="134"/>
                </a:cubicBezTo>
                <a:cubicBezTo>
                  <a:pt x="499" y="21"/>
                  <a:pt x="499" y="21"/>
                  <a:pt x="499" y="21"/>
                </a:cubicBezTo>
                <a:cubicBezTo>
                  <a:pt x="47" y="21"/>
                  <a:pt x="47" y="21"/>
                  <a:pt x="47" y="21"/>
                </a:cubicBezTo>
                <a:cubicBezTo>
                  <a:pt x="46" y="9"/>
                  <a:pt x="36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37"/>
                  <a:pt x="11" y="48"/>
                  <a:pt x="24" y="48"/>
                </a:cubicBezTo>
                <a:cubicBezTo>
                  <a:pt x="36" y="48"/>
                  <a:pt x="46" y="39"/>
                  <a:pt x="47" y="27"/>
                </a:cubicBezTo>
                <a:cubicBezTo>
                  <a:pt x="497" y="27"/>
                  <a:pt x="497" y="27"/>
                  <a:pt x="497" y="27"/>
                </a:cubicBezTo>
                <a:cubicBezTo>
                  <a:pt x="610" y="140"/>
                  <a:pt x="610" y="140"/>
                  <a:pt x="610" y="140"/>
                </a:cubicBezTo>
                <a:cubicBezTo>
                  <a:pt x="1420" y="140"/>
                  <a:pt x="1420" y="140"/>
                  <a:pt x="1420" y="140"/>
                </a:cubicBezTo>
                <a:cubicBezTo>
                  <a:pt x="1421" y="152"/>
                  <a:pt x="1431" y="161"/>
                  <a:pt x="1443" y="161"/>
                </a:cubicBezTo>
                <a:cubicBezTo>
                  <a:pt x="1456" y="161"/>
                  <a:pt x="1467" y="150"/>
                  <a:pt x="1467" y="137"/>
                </a:cubicBezTo>
                <a:cubicBezTo>
                  <a:pt x="1467" y="124"/>
                  <a:pt x="1456" y="114"/>
                  <a:pt x="1443" y="1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11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任意多边形 1"/>
          <p:cNvSpPr/>
          <p:nvPr/>
        </p:nvSpPr>
        <p:spPr>
          <a:xfrm>
            <a:off x="3612692" y="1407885"/>
            <a:ext cx="2184029" cy="2699658"/>
          </a:xfrm>
          <a:custGeom>
            <a:avLst/>
            <a:gdLst>
              <a:gd name="connsiteX0" fmla="*/ 2343150 w 2343150"/>
              <a:gd name="connsiteY0" fmla="*/ 1543050 h 4800600"/>
              <a:gd name="connsiteX1" fmla="*/ 2343150 w 2343150"/>
              <a:gd name="connsiteY1" fmla="*/ 0 h 4800600"/>
              <a:gd name="connsiteX2" fmla="*/ 0 w 2343150"/>
              <a:gd name="connsiteY2" fmla="*/ 0 h 4800600"/>
              <a:gd name="connsiteX3" fmla="*/ 0 w 2343150"/>
              <a:gd name="connsiteY3" fmla="*/ 4800600 h 4800600"/>
              <a:gd name="connsiteX4" fmla="*/ 2343150 w 2343150"/>
              <a:gd name="connsiteY4" fmla="*/ 4800600 h 4800600"/>
              <a:gd name="connsiteX5" fmla="*/ 2343150 w 2343150"/>
              <a:gd name="connsiteY5" fmla="*/ 417195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150" h="4800600">
                <a:moveTo>
                  <a:pt x="2343150" y="1543050"/>
                </a:moveTo>
                <a:lnTo>
                  <a:pt x="2343150" y="0"/>
                </a:lnTo>
                <a:lnTo>
                  <a:pt x="0" y="0"/>
                </a:lnTo>
                <a:lnTo>
                  <a:pt x="0" y="4800600"/>
                </a:lnTo>
                <a:lnTo>
                  <a:pt x="2343150" y="4800600"/>
                </a:lnTo>
                <a:lnTo>
                  <a:pt x="2343150" y="4171950"/>
                </a:lnTo>
              </a:path>
            </a:pathLst>
          </a:custGeom>
          <a:noFill/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840617" y="2403771"/>
            <a:ext cx="51103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600" spc="20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73000">
                      <a:schemeClr val="bg1">
                        <a:lumMod val="95000"/>
                      </a:schemeClr>
                    </a:gs>
                    <a:gs pos="22491">
                      <a:schemeClr val="bg1">
                        <a:lumMod val="95000"/>
                      </a:schemeClr>
                    </a:gs>
                    <a:gs pos="51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ng Hei" panose="02010800040101010101" pitchFamily="2" charset="-122"/>
                <a:ea typeface="Ping Hei" panose="02010800040101010101" pitchFamily="2" charset="-122"/>
                <a:cs typeface="Myriad Arabic" panose="01010101010101010101" pitchFamily="50" charset="-78"/>
              </a:defRPr>
            </a:lvl1pPr>
          </a:lstStyle>
          <a:p>
            <a:pPr algn="dist"/>
            <a:r>
              <a:rPr lang="zh-CN" altLang="en-US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互联网</a:t>
            </a:r>
            <a:r>
              <a:rPr lang="en-US" altLang="zh-CN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时代的提出</a:t>
            </a:r>
            <a:endParaRPr lang="zh-CN" altLang="en-US" sz="4000" kern="0" spc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11524" y="3111657"/>
            <a:ext cx="2570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spc="300" dirty="0" smtClean="0">
                <a:solidFill>
                  <a:schemeClr val="bg1"/>
                </a:solidFill>
                <a:latin typeface="Gotham" panose="02000604030000020004" pitchFamily="50" charset="0"/>
                <a:cs typeface="Myriad Arabic" panose="01010101010101010101" pitchFamily="50" charset="-78"/>
              </a:rPr>
              <a:t>Proposing</a:t>
            </a:r>
            <a:endParaRPr lang="zh-CN" altLang="en-US" sz="2000" spc="300" dirty="0">
              <a:solidFill>
                <a:schemeClr val="bg1"/>
              </a:solidFill>
              <a:latin typeface="Gotham" panose="02000604030000020004" pitchFamily="50" charset="0"/>
              <a:cs typeface="Myriad Arabic" panose="01010101010101010101" pitchFamily="50" charset="-78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249834" y="1045027"/>
            <a:ext cx="725716" cy="725716"/>
          </a:xfrm>
          <a:prstGeom prst="ellipse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/>
              <a:t>1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992010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243" y="297542"/>
            <a:ext cx="1201057" cy="121048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167" y="297542"/>
            <a:ext cx="1210483" cy="121048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661" y="1508025"/>
            <a:ext cx="2465571" cy="246557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16839" y="3786935"/>
            <a:ext cx="1083213" cy="373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互联网</a:t>
            </a:r>
            <a:r>
              <a:rPr lang="en-US" altLang="zh-CN" dirty="0" smtClean="0">
                <a:solidFill>
                  <a:schemeClr val="bg1"/>
                </a:solidFill>
              </a:rPr>
              <a:t>+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54729" y="1321365"/>
            <a:ext cx="320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互联网</a:t>
            </a:r>
            <a:r>
              <a:rPr lang="en-US" altLang="zh-CN" dirty="0" smtClean="0">
                <a:solidFill>
                  <a:schemeClr val="bg1"/>
                </a:solidFill>
              </a:rPr>
              <a:t>+</a:t>
            </a:r>
            <a:r>
              <a:rPr lang="zh-CN" altLang="en-US" dirty="0" smtClean="0">
                <a:solidFill>
                  <a:schemeClr val="bg1"/>
                </a:solidFill>
              </a:rPr>
              <a:t>与就业创业紧密相联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09929" y="2289156"/>
            <a:ext cx="3057862" cy="64633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 smtClean="0">
                <a:solidFill>
                  <a:schemeClr val="bg1"/>
                </a:solidFill>
                <a:latin typeface="方正舒体" panose="02010601030101010101" pitchFamily="2" charset="-122"/>
                <a:ea typeface="方正舒体" panose="02010601030101010101" pitchFamily="2" charset="-122"/>
              </a:rPr>
              <a:t>虚拟世界</a:t>
            </a:r>
            <a:endParaRPr lang="zh-CN" altLang="en-US" sz="3600" dirty="0">
              <a:solidFill>
                <a:schemeClr val="bg1"/>
              </a:solidFill>
              <a:latin typeface="方正舒体" panose="02010601030101010101" pitchFamily="2" charset="-122"/>
              <a:ea typeface="方正舒体" panose="02010601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044" y="2815972"/>
            <a:ext cx="609631" cy="60963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645" y="3786935"/>
            <a:ext cx="1098407" cy="1098407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5358020" y="3677371"/>
            <a:ext cx="785655" cy="598331"/>
            <a:chOff x="5373214" y="5167469"/>
            <a:chExt cx="785655" cy="598331"/>
          </a:xfrm>
        </p:grpSpPr>
        <p:sp>
          <p:nvSpPr>
            <p:cNvPr id="10" name="任意多边形 9"/>
            <p:cNvSpPr/>
            <p:nvPr/>
          </p:nvSpPr>
          <p:spPr>
            <a:xfrm>
              <a:off x="5429250" y="5238750"/>
              <a:ext cx="679450" cy="527050"/>
            </a:xfrm>
            <a:custGeom>
              <a:avLst/>
              <a:gdLst>
                <a:gd name="connsiteX0" fmla="*/ 25400 w 679450"/>
                <a:gd name="connsiteY0" fmla="*/ 527050 h 527050"/>
                <a:gd name="connsiteX1" fmla="*/ 12700 w 679450"/>
                <a:gd name="connsiteY1" fmla="*/ 511175 h 527050"/>
                <a:gd name="connsiteX2" fmla="*/ 6350 w 679450"/>
                <a:gd name="connsiteY2" fmla="*/ 485775 h 527050"/>
                <a:gd name="connsiteX3" fmla="*/ 3175 w 679450"/>
                <a:gd name="connsiteY3" fmla="*/ 450850 h 527050"/>
                <a:gd name="connsiteX4" fmla="*/ 0 w 679450"/>
                <a:gd name="connsiteY4" fmla="*/ 438150 h 527050"/>
                <a:gd name="connsiteX5" fmla="*/ 3175 w 679450"/>
                <a:gd name="connsiteY5" fmla="*/ 285750 h 527050"/>
                <a:gd name="connsiteX6" fmla="*/ 6350 w 679450"/>
                <a:gd name="connsiteY6" fmla="*/ 276225 h 527050"/>
                <a:gd name="connsiteX7" fmla="*/ 15875 w 679450"/>
                <a:gd name="connsiteY7" fmla="*/ 250825 h 527050"/>
                <a:gd name="connsiteX8" fmla="*/ 19050 w 679450"/>
                <a:gd name="connsiteY8" fmla="*/ 241300 h 527050"/>
                <a:gd name="connsiteX9" fmla="*/ 25400 w 679450"/>
                <a:gd name="connsiteY9" fmla="*/ 231775 h 527050"/>
                <a:gd name="connsiteX10" fmla="*/ 28575 w 679450"/>
                <a:gd name="connsiteY10" fmla="*/ 222250 h 527050"/>
                <a:gd name="connsiteX11" fmla="*/ 38100 w 679450"/>
                <a:gd name="connsiteY11" fmla="*/ 215900 h 527050"/>
                <a:gd name="connsiteX12" fmla="*/ 47625 w 679450"/>
                <a:gd name="connsiteY12" fmla="*/ 196850 h 527050"/>
                <a:gd name="connsiteX13" fmla="*/ 50800 w 679450"/>
                <a:gd name="connsiteY13" fmla="*/ 187325 h 527050"/>
                <a:gd name="connsiteX14" fmla="*/ 66675 w 679450"/>
                <a:gd name="connsiteY14" fmla="*/ 168275 h 527050"/>
                <a:gd name="connsiteX15" fmla="*/ 76200 w 679450"/>
                <a:gd name="connsiteY15" fmla="*/ 161925 h 527050"/>
                <a:gd name="connsiteX16" fmla="*/ 95250 w 679450"/>
                <a:gd name="connsiteY16" fmla="*/ 155575 h 527050"/>
                <a:gd name="connsiteX17" fmla="*/ 104775 w 679450"/>
                <a:gd name="connsiteY17" fmla="*/ 152400 h 527050"/>
                <a:gd name="connsiteX18" fmla="*/ 133350 w 679450"/>
                <a:gd name="connsiteY18" fmla="*/ 149225 h 527050"/>
                <a:gd name="connsiteX19" fmla="*/ 146050 w 679450"/>
                <a:gd name="connsiteY19" fmla="*/ 130175 h 527050"/>
                <a:gd name="connsiteX20" fmla="*/ 155575 w 679450"/>
                <a:gd name="connsiteY20" fmla="*/ 111125 h 527050"/>
                <a:gd name="connsiteX21" fmla="*/ 174625 w 679450"/>
                <a:gd name="connsiteY21" fmla="*/ 92075 h 527050"/>
                <a:gd name="connsiteX22" fmla="*/ 193675 w 679450"/>
                <a:gd name="connsiteY22" fmla="*/ 76200 h 527050"/>
                <a:gd name="connsiteX23" fmla="*/ 209550 w 679450"/>
                <a:gd name="connsiteY23" fmla="*/ 57150 h 527050"/>
                <a:gd name="connsiteX24" fmla="*/ 219075 w 679450"/>
                <a:gd name="connsiteY24" fmla="*/ 53975 h 527050"/>
                <a:gd name="connsiteX25" fmla="*/ 250825 w 679450"/>
                <a:gd name="connsiteY25" fmla="*/ 44450 h 527050"/>
                <a:gd name="connsiteX26" fmla="*/ 263525 w 679450"/>
                <a:gd name="connsiteY26" fmla="*/ 38100 h 527050"/>
                <a:gd name="connsiteX27" fmla="*/ 279400 w 679450"/>
                <a:gd name="connsiteY27" fmla="*/ 34925 h 527050"/>
                <a:gd name="connsiteX28" fmla="*/ 288925 w 679450"/>
                <a:gd name="connsiteY28" fmla="*/ 31750 h 527050"/>
                <a:gd name="connsiteX29" fmla="*/ 323850 w 679450"/>
                <a:gd name="connsiteY29" fmla="*/ 25400 h 527050"/>
                <a:gd name="connsiteX30" fmla="*/ 333375 w 679450"/>
                <a:gd name="connsiteY30" fmla="*/ 22225 h 527050"/>
                <a:gd name="connsiteX31" fmla="*/ 358775 w 679450"/>
                <a:gd name="connsiteY31" fmla="*/ 15875 h 527050"/>
                <a:gd name="connsiteX32" fmla="*/ 384175 w 679450"/>
                <a:gd name="connsiteY32" fmla="*/ 9525 h 527050"/>
                <a:gd name="connsiteX33" fmla="*/ 396875 w 679450"/>
                <a:gd name="connsiteY33" fmla="*/ 6350 h 527050"/>
                <a:gd name="connsiteX34" fmla="*/ 415925 w 679450"/>
                <a:gd name="connsiteY34" fmla="*/ 0 h 527050"/>
                <a:gd name="connsiteX35" fmla="*/ 492125 w 679450"/>
                <a:gd name="connsiteY35" fmla="*/ 3175 h 527050"/>
                <a:gd name="connsiteX36" fmla="*/ 501650 w 679450"/>
                <a:gd name="connsiteY36" fmla="*/ 9525 h 527050"/>
                <a:gd name="connsiteX37" fmla="*/ 511175 w 679450"/>
                <a:gd name="connsiteY37" fmla="*/ 12700 h 527050"/>
                <a:gd name="connsiteX38" fmla="*/ 530225 w 679450"/>
                <a:gd name="connsiteY38" fmla="*/ 25400 h 527050"/>
                <a:gd name="connsiteX39" fmla="*/ 565150 w 679450"/>
                <a:gd name="connsiteY39" fmla="*/ 41275 h 527050"/>
                <a:gd name="connsiteX40" fmla="*/ 581025 w 679450"/>
                <a:gd name="connsiteY40" fmla="*/ 60325 h 527050"/>
                <a:gd name="connsiteX41" fmla="*/ 596900 w 679450"/>
                <a:gd name="connsiteY41" fmla="*/ 79375 h 527050"/>
                <a:gd name="connsiteX42" fmla="*/ 615950 w 679450"/>
                <a:gd name="connsiteY42" fmla="*/ 92075 h 527050"/>
                <a:gd name="connsiteX43" fmla="*/ 628650 w 679450"/>
                <a:gd name="connsiteY43" fmla="*/ 107950 h 527050"/>
                <a:gd name="connsiteX44" fmla="*/ 631825 w 679450"/>
                <a:gd name="connsiteY44" fmla="*/ 117475 h 527050"/>
                <a:gd name="connsiteX45" fmla="*/ 644525 w 679450"/>
                <a:gd name="connsiteY45" fmla="*/ 136525 h 527050"/>
                <a:gd name="connsiteX46" fmla="*/ 654050 w 679450"/>
                <a:gd name="connsiteY46" fmla="*/ 155575 h 527050"/>
                <a:gd name="connsiteX47" fmla="*/ 663575 w 679450"/>
                <a:gd name="connsiteY47" fmla="*/ 174625 h 527050"/>
                <a:gd name="connsiteX48" fmla="*/ 666750 w 679450"/>
                <a:gd name="connsiteY48" fmla="*/ 193675 h 527050"/>
                <a:gd name="connsiteX49" fmla="*/ 673100 w 679450"/>
                <a:gd name="connsiteY49" fmla="*/ 212725 h 527050"/>
                <a:gd name="connsiteX50" fmla="*/ 676275 w 679450"/>
                <a:gd name="connsiteY50" fmla="*/ 222250 h 527050"/>
                <a:gd name="connsiteX51" fmla="*/ 679450 w 679450"/>
                <a:gd name="connsiteY51" fmla="*/ 234950 h 527050"/>
                <a:gd name="connsiteX52" fmla="*/ 676275 w 679450"/>
                <a:gd name="connsiteY52" fmla="*/ 355600 h 527050"/>
                <a:gd name="connsiteX53" fmla="*/ 669925 w 679450"/>
                <a:gd name="connsiteY53" fmla="*/ 365125 h 527050"/>
                <a:gd name="connsiteX54" fmla="*/ 666750 w 679450"/>
                <a:gd name="connsiteY54" fmla="*/ 374650 h 527050"/>
                <a:gd name="connsiteX55" fmla="*/ 660400 w 679450"/>
                <a:gd name="connsiteY55" fmla="*/ 396875 h 52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679450" h="527050">
                  <a:moveTo>
                    <a:pt x="25400" y="527050"/>
                  </a:moveTo>
                  <a:cubicBezTo>
                    <a:pt x="21167" y="521758"/>
                    <a:pt x="16292" y="516922"/>
                    <a:pt x="12700" y="511175"/>
                  </a:cubicBezTo>
                  <a:cubicBezTo>
                    <a:pt x="9829" y="506581"/>
                    <a:pt x="6940" y="488726"/>
                    <a:pt x="6350" y="485775"/>
                  </a:cubicBezTo>
                  <a:cubicBezTo>
                    <a:pt x="5292" y="474133"/>
                    <a:pt x="4720" y="462437"/>
                    <a:pt x="3175" y="450850"/>
                  </a:cubicBezTo>
                  <a:cubicBezTo>
                    <a:pt x="2598" y="446525"/>
                    <a:pt x="0" y="442514"/>
                    <a:pt x="0" y="438150"/>
                  </a:cubicBezTo>
                  <a:cubicBezTo>
                    <a:pt x="0" y="387339"/>
                    <a:pt x="1184" y="336522"/>
                    <a:pt x="3175" y="285750"/>
                  </a:cubicBezTo>
                  <a:cubicBezTo>
                    <a:pt x="3306" y="282406"/>
                    <a:pt x="5431" y="279443"/>
                    <a:pt x="6350" y="276225"/>
                  </a:cubicBezTo>
                  <a:cubicBezTo>
                    <a:pt x="14712" y="246957"/>
                    <a:pt x="3192" y="280418"/>
                    <a:pt x="15875" y="250825"/>
                  </a:cubicBezTo>
                  <a:cubicBezTo>
                    <a:pt x="17193" y="247749"/>
                    <a:pt x="17553" y="244293"/>
                    <a:pt x="19050" y="241300"/>
                  </a:cubicBezTo>
                  <a:cubicBezTo>
                    <a:pt x="20757" y="237887"/>
                    <a:pt x="23693" y="235188"/>
                    <a:pt x="25400" y="231775"/>
                  </a:cubicBezTo>
                  <a:cubicBezTo>
                    <a:pt x="26897" y="228782"/>
                    <a:pt x="26484" y="224863"/>
                    <a:pt x="28575" y="222250"/>
                  </a:cubicBezTo>
                  <a:cubicBezTo>
                    <a:pt x="30959" y="219270"/>
                    <a:pt x="34925" y="218017"/>
                    <a:pt x="38100" y="215900"/>
                  </a:cubicBezTo>
                  <a:cubicBezTo>
                    <a:pt x="46080" y="191959"/>
                    <a:pt x="35315" y="221469"/>
                    <a:pt x="47625" y="196850"/>
                  </a:cubicBezTo>
                  <a:cubicBezTo>
                    <a:pt x="49122" y="193857"/>
                    <a:pt x="49303" y="190318"/>
                    <a:pt x="50800" y="187325"/>
                  </a:cubicBezTo>
                  <a:cubicBezTo>
                    <a:pt x="54368" y="180189"/>
                    <a:pt x="60656" y="173291"/>
                    <a:pt x="66675" y="168275"/>
                  </a:cubicBezTo>
                  <a:cubicBezTo>
                    <a:pt x="69606" y="165832"/>
                    <a:pt x="72713" y="163475"/>
                    <a:pt x="76200" y="161925"/>
                  </a:cubicBezTo>
                  <a:cubicBezTo>
                    <a:pt x="82317" y="159207"/>
                    <a:pt x="88900" y="157692"/>
                    <a:pt x="95250" y="155575"/>
                  </a:cubicBezTo>
                  <a:cubicBezTo>
                    <a:pt x="98425" y="154517"/>
                    <a:pt x="101449" y="152770"/>
                    <a:pt x="104775" y="152400"/>
                  </a:cubicBezTo>
                  <a:lnTo>
                    <a:pt x="133350" y="149225"/>
                  </a:lnTo>
                  <a:cubicBezTo>
                    <a:pt x="137583" y="142875"/>
                    <a:pt x="143637" y="137415"/>
                    <a:pt x="146050" y="130175"/>
                  </a:cubicBezTo>
                  <a:cubicBezTo>
                    <a:pt x="148992" y="121348"/>
                    <a:pt x="149010" y="118511"/>
                    <a:pt x="155575" y="111125"/>
                  </a:cubicBezTo>
                  <a:cubicBezTo>
                    <a:pt x="161541" y="104413"/>
                    <a:pt x="168275" y="98425"/>
                    <a:pt x="174625" y="92075"/>
                  </a:cubicBezTo>
                  <a:cubicBezTo>
                    <a:pt x="186848" y="79852"/>
                    <a:pt x="180414" y="85041"/>
                    <a:pt x="193675" y="76200"/>
                  </a:cubicBezTo>
                  <a:cubicBezTo>
                    <a:pt x="198361" y="69172"/>
                    <a:pt x="202216" y="62039"/>
                    <a:pt x="209550" y="57150"/>
                  </a:cubicBezTo>
                  <a:cubicBezTo>
                    <a:pt x="212335" y="55294"/>
                    <a:pt x="215857" y="54894"/>
                    <a:pt x="219075" y="53975"/>
                  </a:cubicBezTo>
                  <a:cubicBezTo>
                    <a:pt x="229709" y="50937"/>
                    <a:pt x="240765" y="49480"/>
                    <a:pt x="250825" y="44450"/>
                  </a:cubicBezTo>
                  <a:cubicBezTo>
                    <a:pt x="255058" y="42333"/>
                    <a:pt x="259035" y="39597"/>
                    <a:pt x="263525" y="38100"/>
                  </a:cubicBezTo>
                  <a:cubicBezTo>
                    <a:pt x="268645" y="36393"/>
                    <a:pt x="274165" y="36234"/>
                    <a:pt x="279400" y="34925"/>
                  </a:cubicBezTo>
                  <a:cubicBezTo>
                    <a:pt x="282647" y="34113"/>
                    <a:pt x="285658" y="32476"/>
                    <a:pt x="288925" y="31750"/>
                  </a:cubicBezTo>
                  <a:cubicBezTo>
                    <a:pt x="314401" y="26089"/>
                    <a:pt x="300738" y="31178"/>
                    <a:pt x="323850" y="25400"/>
                  </a:cubicBezTo>
                  <a:cubicBezTo>
                    <a:pt x="327097" y="24588"/>
                    <a:pt x="330146" y="23106"/>
                    <a:pt x="333375" y="22225"/>
                  </a:cubicBezTo>
                  <a:cubicBezTo>
                    <a:pt x="341795" y="19929"/>
                    <a:pt x="350308" y="17992"/>
                    <a:pt x="358775" y="15875"/>
                  </a:cubicBezTo>
                  <a:lnTo>
                    <a:pt x="384175" y="9525"/>
                  </a:lnTo>
                  <a:cubicBezTo>
                    <a:pt x="388408" y="8467"/>
                    <a:pt x="392735" y="7730"/>
                    <a:pt x="396875" y="6350"/>
                  </a:cubicBezTo>
                  <a:lnTo>
                    <a:pt x="415925" y="0"/>
                  </a:lnTo>
                  <a:cubicBezTo>
                    <a:pt x="441325" y="1058"/>
                    <a:pt x="466858" y="368"/>
                    <a:pt x="492125" y="3175"/>
                  </a:cubicBezTo>
                  <a:cubicBezTo>
                    <a:pt x="495918" y="3596"/>
                    <a:pt x="498237" y="7818"/>
                    <a:pt x="501650" y="9525"/>
                  </a:cubicBezTo>
                  <a:cubicBezTo>
                    <a:pt x="504643" y="11022"/>
                    <a:pt x="508249" y="11075"/>
                    <a:pt x="511175" y="12700"/>
                  </a:cubicBezTo>
                  <a:cubicBezTo>
                    <a:pt x="517846" y="16406"/>
                    <a:pt x="523399" y="21987"/>
                    <a:pt x="530225" y="25400"/>
                  </a:cubicBezTo>
                  <a:cubicBezTo>
                    <a:pt x="558618" y="39597"/>
                    <a:pt x="546645" y="35107"/>
                    <a:pt x="565150" y="41275"/>
                  </a:cubicBezTo>
                  <a:cubicBezTo>
                    <a:pt x="580916" y="64924"/>
                    <a:pt x="560653" y="35879"/>
                    <a:pt x="581025" y="60325"/>
                  </a:cubicBezTo>
                  <a:cubicBezTo>
                    <a:pt x="590680" y="71911"/>
                    <a:pt x="583719" y="69123"/>
                    <a:pt x="596900" y="79375"/>
                  </a:cubicBezTo>
                  <a:cubicBezTo>
                    <a:pt x="602924" y="84060"/>
                    <a:pt x="615950" y="92075"/>
                    <a:pt x="615950" y="92075"/>
                  </a:cubicBezTo>
                  <a:cubicBezTo>
                    <a:pt x="623930" y="116016"/>
                    <a:pt x="612237" y="87434"/>
                    <a:pt x="628650" y="107950"/>
                  </a:cubicBezTo>
                  <a:cubicBezTo>
                    <a:pt x="630741" y="110563"/>
                    <a:pt x="630200" y="114549"/>
                    <a:pt x="631825" y="117475"/>
                  </a:cubicBezTo>
                  <a:cubicBezTo>
                    <a:pt x="635531" y="124146"/>
                    <a:pt x="642112" y="129285"/>
                    <a:pt x="644525" y="136525"/>
                  </a:cubicBezTo>
                  <a:cubicBezTo>
                    <a:pt x="652505" y="160466"/>
                    <a:pt x="641740" y="130956"/>
                    <a:pt x="654050" y="155575"/>
                  </a:cubicBezTo>
                  <a:cubicBezTo>
                    <a:pt x="667195" y="181865"/>
                    <a:pt x="645377" y="147328"/>
                    <a:pt x="663575" y="174625"/>
                  </a:cubicBezTo>
                  <a:cubicBezTo>
                    <a:pt x="664633" y="180975"/>
                    <a:pt x="665189" y="187430"/>
                    <a:pt x="666750" y="193675"/>
                  </a:cubicBezTo>
                  <a:cubicBezTo>
                    <a:pt x="668373" y="200169"/>
                    <a:pt x="670983" y="206375"/>
                    <a:pt x="673100" y="212725"/>
                  </a:cubicBezTo>
                  <a:cubicBezTo>
                    <a:pt x="674158" y="215900"/>
                    <a:pt x="675463" y="219003"/>
                    <a:pt x="676275" y="222250"/>
                  </a:cubicBezTo>
                  <a:lnTo>
                    <a:pt x="679450" y="234950"/>
                  </a:lnTo>
                  <a:cubicBezTo>
                    <a:pt x="678392" y="275167"/>
                    <a:pt x="679211" y="315477"/>
                    <a:pt x="676275" y="355600"/>
                  </a:cubicBezTo>
                  <a:cubicBezTo>
                    <a:pt x="675997" y="359406"/>
                    <a:pt x="671632" y="361712"/>
                    <a:pt x="669925" y="365125"/>
                  </a:cubicBezTo>
                  <a:cubicBezTo>
                    <a:pt x="668428" y="368118"/>
                    <a:pt x="668068" y="371574"/>
                    <a:pt x="666750" y="374650"/>
                  </a:cubicBezTo>
                  <a:cubicBezTo>
                    <a:pt x="658980" y="392780"/>
                    <a:pt x="660400" y="380880"/>
                    <a:pt x="660400" y="396875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5373214" y="5167469"/>
              <a:ext cx="785655" cy="598331"/>
            </a:xfrm>
            <a:custGeom>
              <a:avLst/>
              <a:gdLst>
                <a:gd name="connsiteX0" fmla="*/ 25400 w 679450"/>
                <a:gd name="connsiteY0" fmla="*/ 527050 h 527050"/>
                <a:gd name="connsiteX1" fmla="*/ 12700 w 679450"/>
                <a:gd name="connsiteY1" fmla="*/ 511175 h 527050"/>
                <a:gd name="connsiteX2" fmla="*/ 6350 w 679450"/>
                <a:gd name="connsiteY2" fmla="*/ 485775 h 527050"/>
                <a:gd name="connsiteX3" fmla="*/ 3175 w 679450"/>
                <a:gd name="connsiteY3" fmla="*/ 450850 h 527050"/>
                <a:gd name="connsiteX4" fmla="*/ 0 w 679450"/>
                <a:gd name="connsiteY4" fmla="*/ 438150 h 527050"/>
                <a:gd name="connsiteX5" fmla="*/ 3175 w 679450"/>
                <a:gd name="connsiteY5" fmla="*/ 285750 h 527050"/>
                <a:gd name="connsiteX6" fmla="*/ 6350 w 679450"/>
                <a:gd name="connsiteY6" fmla="*/ 276225 h 527050"/>
                <a:gd name="connsiteX7" fmla="*/ 15875 w 679450"/>
                <a:gd name="connsiteY7" fmla="*/ 250825 h 527050"/>
                <a:gd name="connsiteX8" fmla="*/ 19050 w 679450"/>
                <a:gd name="connsiteY8" fmla="*/ 241300 h 527050"/>
                <a:gd name="connsiteX9" fmla="*/ 25400 w 679450"/>
                <a:gd name="connsiteY9" fmla="*/ 231775 h 527050"/>
                <a:gd name="connsiteX10" fmla="*/ 28575 w 679450"/>
                <a:gd name="connsiteY10" fmla="*/ 222250 h 527050"/>
                <a:gd name="connsiteX11" fmla="*/ 38100 w 679450"/>
                <a:gd name="connsiteY11" fmla="*/ 215900 h 527050"/>
                <a:gd name="connsiteX12" fmla="*/ 47625 w 679450"/>
                <a:gd name="connsiteY12" fmla="*/ 196850 h 527050"/>
                <a:gd name="connsiteX13" fmla="*/ 50800 w 679450"/>
                <a:gd name="connsiteY13" fmla="*/ 187325 h 527050"/>
                <a:gd name="connsiteX14" fmla="*/ 66675 w 679450"/>
                <a:gd name="connsiteY14" fmla="*/ 168275 h 527050"/>
                <a:gd name="connsiteX15" fmla="*/ 76200 w 679450"/>
                <a:gd name="connsiteY15" fmla="*/ 161925 h 527050"/>
                <a:gd name="connsiteX16" fmla="*/ 95250 w 679450"/>
                <a:gd name="connsiteY16" fmla="*/ 155575 h 527050"/>
                <a:gd name="connsiteX17" fmla="*/ 104775 w 679450"/>
                <a:gd name="connsiteY17" fmla="*/ 152400 h 527050"/>
                <a:gd name="connsiteX18" fmla="*/ 133350 w 679450"/>
                <a:gd name="connsiteY18" fmla="*/ 149225 h 527050"/>
                <a:gd name="connsiteX19" fmla="*/ 146050 w 679450"/>
                <a:gd name="connsiteY19" fmla="*/ 130175 h 527050"/>
                <a:gd name="connsiteX20" fmla="*/ 155575 w 679450"/>
                <a:gd name="connsiteY20" fmla="*/ 111125 h 527050"/>
                <a:gd name="connsiteX21" fmla="*/ 174625 w 679450"/>
                <a:gd name="connsiteY21" fmla="*/ 92075 h 527050"/>
                <a:gd name="connsiteX22" fmla="*/ 193675 w 679450"/>
                <a:gd name="connsiteY22" fmla="*/ 76200 h 527050"/>
                <a:gd name="connsiteX23" fmla="*/ 209550 w 679450"/>
                <a:gd name="connsiteY23" fmla="*/ 57150 h 527050"/>
                <a:gd name="connsiteX24" fmla="*/ 219075 w 679450"/>
                <a:gd name="connsiteY24" fmla="*/ 53975 h 527050"/>
                <a:gd name="connsiteX25" fmla="*/ 250825 w 679450"/>
                <a:gd name="connsiteY25" fmla="*/ 44450 h 527050"/>
                <a:gd name="connsiteX26" fmla="*/ 263525 w 679450"/>
                <a:gd name="connsiteY26" fmla="*/ 38100 h 527050"/>
                <a:gd name="connsiteX27" fmla="*/ 279400 w 679450"/>
                <a:gd name="connsiteY27" fmla="*/ 34925 h 527050"/>
                <a:gd name="connsiteX28" fmla="*/ 288925 w 679450"/>
                <a:gd name="connsiteY28" fmla="*/ 31750 h 527050"/>
                <a:gd name="connsiteX29" fmla="*/ 323850 w 679450"/>
                <a:gd name="connsiteY29" fmla="*/ 25400 h 527050"/>
                <a:gd name="connsiteX30" fmla="*/ 333375 w 679450"/>
                <a:gd name="connsiteY30" fmla="*/ 22225 h 527050"/>
                <a:gd name="connsiteX31" fmla="*/ 358775 w 679450"/>
                <a:gd name="connsiteY31" fmla="*/ 15875 h 527050"/>
                <a:gd name="connsiteX32" fmla="*/ 384175 w 679450"/>
                <a:gd name="connsiteY32" fmla="*/ 9525 h 527050"/>
                <a:gd name="connsiteX33" fmla="*/ 396875 w 679450"/>
                <a:gd name="connsiteY33" fmla="*/ 6350 h 527050"/>
                <a:gd name="connsiteX34" fmla="*/ 415925 w 679450"/>
                <a:gd name="connsiteY34" fmla="*/ 0 h 527050"/>
                <a:gd name="connsiteX35" fmla="*/ 492125 w 679450"/>
                <a:gd name="connsiteY35" fmla="*/ 3175 h 527050"/>
                <a:gd name="connsiteX36" fmla="*/ 501650 w 679450"/>
                <a:gd name="connsiteY36" fmla="*/ 9525 h 527050"/>
                <a:gd name="connsiteX37" fmla="*/ 511175 w 679450"/>
                <a:gd name="connsiteY37" fmla="*/ 12700 h 527050"/>
                <a:gd name="connsiteX38" fmla="*/ 530225 w 679450"/>
                <a:gd name="connsiteY38" fmla="*/ 25400 h 527050"/>
                <a:gd name="connsiteX39" fmla="*/ 565150 w 679450"/>
                <a:gd name="connsiteY39" fmla="*/ 41275 h 527050"/>
                <a:gd name="connsiteX40" fmla="*/ 581025 w 679450"/>
                <a:gd name="connsiteY40" fmla="*/ 60325 h 527050"/>
                <a:gd name="connsiteX41" fmla="*/ 596900 w 679450"/>
                <a:gd name="connsiteY41" fmla="*/ 79375 h 527050"/>
                <a:gd name="connsiteX42" fmla="*/ 615950 w 679450"/>
                <a:gd name="connsiteY42" fmla="*/ 92075 h 527050"/>
                <a:gd name="connsiteX43" fmla="*/ 628650 w 679450"/>
                <a:gd name="connsiteY43" fmla="*/ 107950 h 527050"/>
                <a:gd name="connsiteX44" fmla="*/ 631825 w 679450"/>
                <a:gd name="connsiteY44" fmla="*/ 117475 h 527050"/>
                <a:gd name="connsiteX45" fmla="*/ 644525 w 679450"/>
                <a:gd name="connsiteY45" fmla="*/ 136525 h 527050"/>
                <a:gd name="connsiteX46" fmla="*/ 654050 w 679450"/>
                <a:gd name="connsiteY46" fmla="*/ 155575 h 527050"/>
                <a:gd name="connsiteX47" fmla="*/ 663575 w 679450"/>
                <a:gd name="connsiteY47" fmla="*/ 174625 h 527050"/>
                <a:gd name="connsiteX48" fmla="*/ 666750 w 679450"/>
                <a:gd name="connsiteY48" fmla="*/ 193675 h 527050"/>
                <a:gd name="connsiteX49" fmla="*/ 673100 w 679450"/>
                <a:gd name="connsiteY49" fmla="*/ 212725 h 527050"/>
                <a:gd name="connsiteX50" fmla="*/ 676275 w 679450"/>
                <a:gd name="connsiteY50" fmla="*/ 222250 h 527050"/>
                <a:gd name="connsiteX51" fmla="*/ 679450 w 679450"/>
                <a:gd name="connsiteY51" fmla="*/ 234950 h 527050"/>
                <a:gd name="connsiteX52" fmla="*/ 676275 w 679450"/>
                <a:gd name="connsiteY52" fmla="*/ 355600 h 527050"/>
                <a:gd name="connsiteX53" fmla="*/ 669925 w 679450"/>
                <a:gd name="connsiteY53" fmla="*/ 365125 h 527050"/>
                <a:gd name="connsiteX54" fmla="*/ 666750 w 679450"/>
                <a:gd name="connsiteY54" fmla="*/ 374650 h 527050"/>
                <a:gd name="connsiteX55" fmla="*/ 660400 w 679450"/>
                <a:gd name="connsiteY55" fmla="*/ 396875 h 52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679450" h="527050">
                  <a:moveTo>
                    <a:pt x="25400" y="527050"/>
                  </a:moveTo>
                  <a:cubicBezTo>
                    <a:pt x="21167" y="521758"/>
                    <a:pt x="16292" y="516922"/>
                    <a:pt x="12700" y="511175"/>
                  </a:cubicBezTo>
                  <a:cubicBezTo>
                    <a:pt x="9829" y="506581"/>
                    <a:pt x="6940" y="488726"/>
                    <a:pt x="6350" y="485775"/>
                  </a:cubicBezTo>
                  <a:cubicBezTo>
                    <a:pt x="5292" y="474133"/>
                    <a:pt x="4720" y="462437"/>
                    <a:pt x="3175" y="450850"/>
                  </a:cubicBezTo>
                  <a:cubicBezTo>
                    <a:pt x="2598" y="446525"/>
                    <a:pt x="0" y="442514"/>
                    <a:pt x="0" y="438150"/>
                  </a:cubicBezTo>
                  <a:cubicBezTo>
                    <a:pt x="0" y="387339"/>
                    <a:pt x="1184" y="336522"/>
                    <a:pt x="3175" y="285750"/>
                  </a:cubicBezTo>
                  <a:cubicBezTo>
                    <a:pt x="3306" y="282406"/>
                    <a:pt x="5431" y="279443"/>
                    <a:pt x="6350" y="276225"/>
                  </a:cubicBezTo>
                  <a:cubicBezTo>
                    <a:pt x="14712" y="246957"/>
                    <a:pt x="3192" y="280418"/>
                    <a:pt x="15875" y="250825"/>
                  </a:cubicBezTo>
                  <a:cubicBezTo>
                    <a:pt x="17193" y="247749"/>
                    <a:pt x="17553" y="244293"/>
                    <a:pt x="19050" y="241300"/>
                  </a:cubicBezTo>
                  <a:cubicBezTo>
                    <a:pt x="20757" y="237887"/>
                    <a:pt x="23693" y="235188"/>
                    <a:pt x="25400" y="231775"/>
                  </a:cubicBezTo>
                  <a:cubicBezTo>
                    <a:pt x="26897" y="228782"/>
                    <a:pt x="26484" y="224863"/>
                    <a:pt x="28575" y="222250"/>
                  </a:cubicBezTo>
                  <a:cubicBezTo>
                    <a:pt x="30959" y="219270"/>
                    <a:pt x="34925" y="218017"/>
                    <a:pt x="38100" y="215900"/>
                  </a:cubicBezTo>
                  <a:cubicBezTo>
                    <a:pt x="46080" y="191959"/>
                    <a:pt x="35315" y="221469"/>
                    <a:pt x="47625" y="196850"/>
                  </a:cubicBezTo>
                  <a:cubicBezTo>
                    <a:pt x="49122" y="193857"/>
                    <a:pt x="49303" y="190318"/>
                    <a:pt x="50800" y="187325"/>
                  </a:cubicBezTo>
                  <a:cubicBezTo>
                    <a:pt x="54368" y="180189"/>
                    <a:pt x="60656" y="173291"/>
                    <a:pt x="66675" y="168275"/>
                  </a:cubicBezTo>
                  <a:cubicBezTo>
                    <a:pt x="69606" y="165832"/>
                    <a:pt x="72713" y="163475"/>
                    <a:pt x="76200" y="161925"/>
                  </a:cubicBezTo>
                  <a:cubicBezTo>
                    <a:pt x="82317" y="159207"/>
                    <a:pt x="88900" y="157692"/>
                    <a:pt x="95250" y="155575"/>
                  </a:cubicBezTo>
                  <a:cubicBezTo>
                    <a:pt x="98425" y="154517"/>
                    <a:pt x="101449" y="152770"/>
                    <a:pt x="104775" y="152400"/>
                  </a:cubicBezTo>
                  <a:lnTo>
                    <a:pt x="133350" y="149225"/>
                  </a:lnTo>
                  <a:cubicBezTo>
                    <a:pt x="137583" y="142875"/>
                    <a:pt x="143637" y="137415"/>
                    <a:pt x="146050" y="130175"/>
                  </a:cubicBezTo>
                  <a:cubicBezTo>
                    <a:pt x="148992" y="121348"/>
                    <a:pt x="149010" y="118511"/>
                    <a:pt x="155575" y="111125"/>
                  </a:cubicBezTo>
                  <a:cubicBezTo>
                    <a:pt x="161541" y="104413"/>
                    <a:pt x="168275" y="98425"/>
                    <a:pt x="174625" y="92075"/>
                  </a:cubicBezTo>
                  <a:cubicBezTo>
                    <a:pt x="186848" y="79852"/>
                    <a:pt x="180414" y="85041"/>
                    <a:pt x="193675" y="76200"/>
                  </a:cubicBezTo>
                  <a:cubicBezTo>
                    <a:pt x="198361" y="69172"/>
                    <a:pt x="202216" y="62039"/>
                    <a:pt x="209550" y="57150"/>
                  </a:cubicBezTo>
                  <a:cubicBezTo>
                    <a:pt x="212335" y="55294"/>
                    <a:pt x="215857" y="54894"/>
                    <a:pt x="219075" y="53975"/>
                  </a:cubicBezTo>
                  <a:cubicBezTo>
                    <a:pt x="229709" y="50937"/>
                    <a:pt x="240765" y="49480"/>
                    <a:pt x="250825" y="44450"/>
                  </a:cubicBezTo>
                  <a:cubicBezTo>
                    <a:pt x="255058" y="42333"/>
                    <a:pt x="259035" y="39597"/>
                    <a:pt x="263525" y="38100"/>
                  </a:cubicBezTo>
                  <a:cubicBezTo>
                    <a:pt x="268645" y="36393"/>
                    <a:pt x="274165" y="36234"/>
                    <a:pt x="279400" y="34925"/>
                  </a:cubicBezTo>
                  <a:cubicBezTo>
                    <a:pt x="282647" y="34113"/>
                    <a:pt x="285658" y="32476"/>
                    <a:pt x="288925" y="31750"/>
                  </a:cubicBezTo>
                  <a:cubicBezTo>
                    <a:pt x="314401" y="26089"/>
                    <a:pt x="300738" y="31178"/>
                    <a:pt x="323850" y="25400"/>
                  </a:cubicBezTo>
                  <a:cubicBezTo>
                    <a:pt x="327097" y="24588"/>
                    <a:pt x="330146" y="23106"/>
                    <a:pt x="333375" y="22225"/>
                  </a:cubicBezTo>
                  <a:cubicBezTo>
                    <a:pt x="341795" y="19929"/>
                    <a:pt x="350308" y="17992"/>
                    <a:pt x="358775" y="15875"/>
                  </a:cubicBezTo>
                  <a:lnTo>
                    <a:pt x="384175" y="9525"/>
                  </a:lnTo>
                  <a:cubicBezTo>
                    <a:pt x="388408" y="8467"/>
                    <a:pt x="392735" y="7730"/>
                    <a:pt x="396875" y="6350"/>
                  </a:cubicBezTo>
                  <a:lnTo>
                    <a:pt x="415925" y="0"/>
                  </a:lnTo>
                  <a:cubicBezTo>
                    <a:pt x="441325" y="1058"/>
                    <a:pt x="466858" y="368"/>
                    <a:pt x="492125" y="3175"/>
                  </a:cubicBezTo>
                  <a:cubicBezTo>
                    <a:pt x="495918" y="3596"/>
                    <a:pt x="498237" y="7818"/>
                    <a:pt x="501650" y="9525"/>
                  </a:cubicBezTo>
                  <a:cubicBezTo>
                    <a:pt x="504643" y="11022"/>
                    <a:pt x="508249" y="11075"/>
                    <a:pt x="511175" y="12700"/>
                  </a:cubicBezTo>
                  <a:cubicBezTo>
                    <a:pt x="517846" y="16406"/>
                    <a:pt x="523399" y="21987"/>
                    <a:pt x="530225" y="25400"/>
                  </a:cubicBezTo>
                  <a:cubicBezTo>
                    <a:pt x="558618" y="39597"/>
                    <a:pt x="546645" y="35107"/>
                    <a:pt x="565150" y="41275"/>
                  </a:cubicBezTo>
                  <a:cubicBezTo>
                    <a:pt x="580916" y="64924"/>
                    <a:pt x="560653" y="35879"/>
                    <a:pt x="581025" y="60325"/>
                  </a:cubicBezTo>
                  <a:cubicBezTo>
                    <a:pt x="590680" y="71911"/>
                    <a:pt x="583719" y="69123"/>
                    <a:pt x="596900" y="79375"/>
                  </a:cubicBezTo>
                  <a:cubicBezTo>
                    <a:pt x="602924" y="84060"/>
                    <a:pt x="615950" y="92075"/>
                    <a:pt x="615950" y="92075"/>
                  </a:cubicBezTo>
                  <a:cubicBezTo>
                    <a:pt x="623930" y="116016"/>
                    <a:pt x="612237" y="87434"/>
                    <a:pt x="628650" y="107950"/>
                  </a:cubicBezTo>
                  <a:cubicBezTo>
                    <a:pt x="630741" y="110563"/>
                    <a:pt x="630200" y="114549"/>
                    <a:pt x="631825" y="117475"/>
                  </a:cubicBezTo>
                  <a:cubicBezTo>
                    <a:pt x="635531" y="124146"/>
                    <a:pt x="642112" y="129285"/>
                    <a:pt x="644525" y="136525"/>
                  </a:cubicBezTo>
                  <a:cubicBezTo>
                    <a:pt x="652505" y="160466"/>
                    <a:pt x="641740" y="130956"/>
                    <a:pt x="654050" y="155575"/>
                  </a:cubicBezTo>
                  <a:cubicBezTo>
                    <a:pt x="667195" y="181865"/>
                    <a:pt x="645377" y="147328"/>
                    <a:pt x="663575" y="174625"/>
                  </a:cubicBezTo>
                  <a:cubicBezTo>
                    <a:pt x="664633" y="180975"/>
                    <a:pt x="665189" y="187430"/>
                    <a:pt x="666750" y="193675"/>
                  </a:cubicBezTo>
                  <a:cubicBezTo>
                    <a:pt x="668373" y="200169"/>
                    <a:pt x="670983" y="206375"/>
                    <a:pt x="673100" y="212725"/>
                  </a:cubicBezTo>
                  <a:cubicBezTo>
                    <a:pt x="674158" y="215900"/>
                    <a:pt x="675463" y="219003"/>
                    <a:pt x="676275" y="222250"/>
                  </a:cubicBezTo>
                  <a:lnTo>
                    <a:pt x="679450" y="234950"/>
                  </a:lnTo>
                  <a:cubicBezTo>
                    <a:pt x="678392" y="275167"/>
                    <a:pt x="679211" y="315477"/>
                    <a:pt x="676275" y="355600"/>
                  </a:cubicBezTo>
                  <a:cubicBezTo>
                    <a:pt x="675997" y="359406"/>
                    <a:pt x="671632" y="361712"/>
                    <a:pt x="669925" y="365125"/>
                  </a:cubicBezTo>
                  <a:cubicBezTo>
                    <a:pt x="668428" y="368118"/>
                    <a:pt x="668068" y="371574"/>
                    <a:pt x="666750" y="374650"/>
                  </a:cubicBezTo>
                  <a:cubicBezTo>
                    <a:pt x="658980" y="392780"/>
                    <a:pt x="660400" y="380880"/>
                    <a:pt x="660400" y="396875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3059808" y="1772576"/>
            <a:ext cx="5528603" cy="14451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0" b="1" dirty="0">
                <a:latin typeface="汉仪细行楷简" panose="02010609000101010101" pitchFamily="49" charset="-122"/>
                <a:ea typeface="汉仪细行楷简" panose="02010609000101010101" pitchFamily="49" charset="-122"/>
              </a:rPr>
              <a:t>生活化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845965" y="4160255"/>
            <a:ext cx="310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“互联网</a:t>
            </a:r>
            <a:r>
              <a:rPr lang="en-US" altLang="zh-CN" dirty="0">
                <a:solidFill>
                  <a:schemeClr val="bg1"/>
                </a:solidFill>
              </a:rPr>
              <a:t>+”</a:t>
            </a:r>
            <a:r>
              <a:rPr lang="zh-CN" altLang="en-US" dirty="0">
                <a:solidFill>
                  <a:schemeClr val="bg1"/>
                </a:solidFill>
              </a:rPr>
              <a:t>的理念把一个触不可及的虚拟世界生活化</a:t>
            </a:r>
          </a:p>
        </p:txBody>
      </p:sp>
      <p:sp>
        <p:nvSpPr>
          <p:cNvPr id="15" name="矩形 14"/>
          <p:cNvSpPr/>
          <p:nvPr/>
        </p:nvSpPr>
        <p:spPr>
          <a:xfrm>
            <a:off x="-2494" y="1977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85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48148E-6 L 0.30547 0.2666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73" y="133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48148E-6 L -0.31731 0.2685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72" y="1342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2.96296E-6 L 0.00664 0.05555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5579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51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1.85185E-6 L -0.25951 0.20162 C -0.31771 0.24491 -0.35026 0.30833 -0.35026 0.37546 C -0.35026 0.45069 -0.31771 0.51157 -0.25951 0.55393 L 1.875E-6 0.75856 " pathEditMode="relative" rAng="0" ptsTypes="AAAAA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13" y="37917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5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1.85185E-6 L -0.25846 0.19722 C -0.3164 0.23912 -0.34869 0.30162 -0.34869 0.36713 C -0.34869 0.44097 -0.3164 0.50046 -0.25846 0.54213 L -3.75E-6 0.74259 " pathEditMode="relative" rAng="0" ptsTypes="AAAAA">
                                      <p:cBhvr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35" y="37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3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9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300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6" grpId="1"/>
      <p:bldP spid="7" grpId="0" animBg="1"/>
      <p:bldP spid="7" grpId="1" animBg="1"/>
      <p:bldP spid="13" grpId="0" animBg="1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3" name="任意多边形 2"/>
          <p:cNvSpPr/>
          <p:nvPr/>
        </p:nvSpPr>
        <p:spPr>
          <a:xfrm>
            <a:off x="3612692" y="1407885"/>
            <a:ext cx="2184029" cy="2699658"/>
          </a:xfrm>
          <a:custGeom>
            <a:avLst/>
            <a:gdLst>
              <a:gd name="connsiteX0" fmla="*/ 2343150 w 2343150"/>
              <a:gd name="connsiteY0" fmla="*/ 1543050 h 4800600"/>
              <a:gd name="connsiteX1" fmla="*/ 2343150 w 2343150"/>
              <a:gd name="connsiteY1" fmla="*/ 0 h 4800600"/>
              <a:gd name="connsiteX2" fmla="*/ 0 w 2343150"/>
              <a:gd name="connsiteY2" fmla="*/ 0 h 4800600"/>
              <a:gd name="connsiteX3" fmla="*/ 0 w 2343150"/>
              <a:gd name="connsiteY3" fmla="*/ 4800600 h 4800600"/>
              <a:gd name="connsiteX4" fmla="*/ 2343150 w 2343150"/>
              <a:gd name="connsiteY4" fmla="*/ 4800600 h 4800600"/>
              <a:gd name="connsiteX5" fmla="*/ 2343150 w 2343150"/>
              <a:gd name="connsiteY5" fmla="*/ 417195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150" h="4800600">
                <a:moveTo>
                  <a:pt x="2343150" y="1543050"/>
                </a:moveTo>
                <a:lnTo>
                  <a:pt x="2343150" y="0"/>
                </a:lnTo>
                <a:lnTo>
                  <a:pt x="0" y="0"/>
                </a:lnTo>
                <a:lnTo>
                  <a:pt x="0" y="4800600"/>
                </a:lnTo>
                <a:lnTo>
                  <a:pt x="2343150" y="4800600"/>
                </a:lnTo>
                <a:lnTo>
                  <a:pt x="2343150" y="4171950"/>
                </a:lnTo>
              </a:path>
            </a:pathLst>
          </a:custGeom>
          <a:noFill/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840617" y="2403771"/>
            <a:ext cx="51103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600" spc="20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73000">
                      <a:schemeClr val="bg1">
                        <a:lumMod val="95000"/>
                      </a:schemeClr>
                    </a:gs>
                    <a:gs pos="22491">
                      <a:schemeClr val="bg1">
                        <a:lumMod val="95000"/>
                      </a:schemeClr>
                    </a:gs>
                    <a:gs pos="51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ng Hei" panose="02010800040101010101" pitchFamily="2" charset="-122"/>
                <a:ea typeface="Ping Hei" panose="02010800040101010101" pitchFamily="2" charset="-122"/>
                <a:cs typeface="Myriad Arabic" panose="01010101010101010101" pitchFamily="50" charset="-78"/>
              </a:defRPr>
            </a:lvl1pPr>
          </a:lstStyle>
          <a:p>
            <a:pPr algn="dist"/>
            <a:r>
              <a:rPr lang="zh-CN" altLang="en-US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互联网</a:t>
            </a:r>
            <a:r>
              <a:rPr lang="en-US" altLang="zh-CN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4000" kern="0" spc="0" dirty="0" smtClean="0">
                <a:latin typeface="宋体" panose="02010600030101010101" pitchFamily="2" charset="-122"/>
                <a:ea typeface="宋体" panose="02010600030101010101" pitchFamily="2" charset="-122"/>
              </a:rPr>
              <a:t>时代的</a:t>
            </a:r>
            <a:r>
              <a:rPr lang="zh-CN" altLang="en-US" sz="4000" kern="0" spc="0" dirty="0">
                <a:latin typeface="宋体" panose="02010600030101010101" pitchFamily="2" charset="-122"/>
                <a:ea typeface="宋体" panose="02010600030101010101" pitchFamily="2" charset="-122"/>
              </a:rPr>
              <a:t>影响</a:t>
            </a:r>
          </a:p>
        </p:txBody>
      </p:sp>
      <p:sp>
        <p:nvSpPr>
          <p:cNvPr id="5" name="矩形 4"/>
          <p:cNvSpPr/>
          <p:nvPr/>
        </p:nvSpPr>
        <p:spPr>
          <a:xfrm>
            <a:off x="4511524" y="3111657"/>
            <a:ext cx="2570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spc="300" dirty="0" smtClean="0">
                <a:solidFill>
                  <a:schemeClr val="bg1"/>
                </a:solidFill>
                <a:latin typeface="Gotham" panose="02000604030000020004" pitchFamily="50" charset="0"/>
                <a:cs typeface="Myriad Arabic" panose="01010101010101010101" pitchFamily="50" charset="-78"/>
              </a:rPr>
              <a:t>Influence</a:t>
            </a:r>
            <a:endParaRPr lang="zh-CN" altLang="en-US" sz="2000" spc="300" dirty="0">
              <a:solidFill>
                <a:schemeClr val="bg1"/>
              </a:solidFill>
              <a:latin typeface="Gotham" panose="02000604030000020004" pitchFamily="50" charset="0"/>
              <a:cs typeface="Myriad Arabic" panose="01010101010101010101" pitchFamily="50" charset="-78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249834" y="1045027"/>
            <a:ext cx="725716" cy="725716"/>
          </a:xfrm>
          <a:prstGeom prst="ellipse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2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3220606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46401" y="217714"/>
            <a:ext cx="5892800" cy="1065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chemeClr val="bg1"/>
                </a:solidFill>
                <a:latin typeface="造字工房悦黑体验版纤细体" pitchFamily="50" charset="-122"/>
                <a:ea typeface="造字工房悦黑体验版纤细体" pitchFamily="50" charset="-122"/>
              </a:rPr>
              <a:t>在“互联网</a:t>
            </a:r>
            <a:r>
              <a:rPr lang="en-US" altLang="zh-CN" sz="2200" b="1" dirty="0">
                <a:solidFill>
                  <a:schemeClr val="bg1"/>
                </a:solidFill>
                <a:latin typeface="造字工房悦黑体验版纤细体" pitchFamily="50" charset="-122"/>
                <a:ea typeface="造字工房悦黑体验版纤细体" pitchFamily="50" charset="-122"/>
              </a:rPr>
              <a:t>+”</a:t>
            </a:r>
            <a:r>
              <a:rPr lang="zh-CN" altLang="en-US" sz="2200" b="1" dirty="0">
                <a:solidFill>
                  <a:schemeClr val="bg1"/>
                </a:solidFill>
                <a:latin typeface="造字工房悦黑体验版纤细体" pitchFamily="50" charset="-122"/>
                <a:ea typeface="造字工房悦黑体验版纤细体" pitchFamily="50" charset="-122"/>
              </a:rPr>
              <a:t>时代下所有企业都有机会利用科技以创新的方式解决重大问题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1769926" y="1514045"/>
            <a:ext cx="129540" cy="4660946"/>
            <a:chOff x="3468098" y="1514045"/>
            <a:chExt cx="129540" cy="4660946"/>
          </a:xfrm>
        </p:grpSpPr>
        <p:cxnSp>
          <p:nvCxnSpPr>
            <p:cNvPr id="4" name="直接连接符 3"/>
            <p:cNvCxnSpPr>
              <a:stCxn id="7" idx="4"/>
            </p:cNvCxnSpPr>
            <p:nvPr/>
          </p:nvCxnSpPr>
          <p:spPr>
            <a:xfrm>
              <a:off x="3536156" y="1637009"/>
              <a:ext cx="0" cy="2601162"/>
            </a:xfrm>
            <a:prstGeom prst="line">
              <a:avLst/>
            </a:prstGeom>
            <a:ln w="22225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1000">
                    <a:schemeClr val="accent6">
                      <a:lumMod val="40000"/>
                      <a:lumOff val="6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3474674" y="1514045"/>
              <a:ext cx="122964" cy="122964"/>
            </a:xfrm>
            <a:prstGeom prst="ellipse">
              <a:avLst/>
            </a:prstGeom>
            <a:solidFill>
              <a:schemeClr val="bg1"/>
            </a:solidFill>
            <a:ln w="22225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1000">
                    <a:schemeClr val="accent6">
                      <a:lumMod val="40000"/>
                      <a:lumOff val="6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468098" y="2625624"/>
              <a:ext cx="122964" cy="122964"/>
            </a:xfrm>
            <a:prstGeom prst="ellipse">
              <a:avLst/>
            </a:prstGeom>
            <a:solidFill>
              <a:schemeClr val="bg1"/>
            </a:solidFill>
            <a:ln w="22225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1000">
                    <a:schemeClr val="accent6">
                      <a:lumMod val="40000"/>
                      <a:lumOff val="6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474674" y="3813777"/>
              <a:ext cx="122964" cy="122964"/>
            </a:xfrm>
            <a:prstGeom prst="ellipse">
              <a:avLst/>
            </a:prstGeom>
            <a:solidFill>
              <a:schemeClr val="bg1"/>
            </a:solidFill>
            <a:ln w="22225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1000">
                    <a:schemeClr val="accent6">
                      <a:lumMod val="40000"/>
                      <a:lumOff val="6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3474674" y="6052027"/>
              <a:ext cx="122964" cy="122964"/>
            </a:xfrm>
            <a:prstGeom prst="ellipse">
              <a:avLst/>
            </a:prstGeom>
            <a:solidFill>
              <a:schemeClr val="bg1"/>
            </a:solidFill>
            <a:ln w="22225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1000">
                    <a:schemeClr val="accent6">
                      <a:lumMod val="40000"/>
                      <a:lumOff val="6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3536156" y="4325258"/>
              <a:ext cx="0" cy="1098096"/>
            </a:xfrm>
            <a:prstGeom prst="line">
              <a:avLst/>
            </a:prstGeom>
            <a:ln w="22225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1000">
                    <a:schemeClr val="accent6">
                      <a:lumMod val="40000"/>
                      <a:lumOff val="6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>
              <a:endCxn id="18" idx="4"/>
            </p:cNvCxnSpPr>
            <p:nvPr/>
          </p:nvCxnSpPr>
          <p:spPr>
            <a:xfrm flipH="1">
              <a:off x="3536156" y="5509218"/>
              <a:ext cx="1020" cy="665773"/>
            </a:xfrm>
            <a:prstGeom prst="line">
              <a:avLst/>
            </a:prstGeom>
            <a:ln w="22225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1000">
                    <a:schemeClr val="accent6">
                      <a:lumMod val="40000"/>
                      <a:lumOff val="6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文本框 35"/>
          <p:cNvSpPr txBox="1"/>
          <p:nvPr/>
        </p:nvSpPr>
        <p:spPr>
          <a:xfrm>
            <a:off x="1967524" y="1514045"/>
            <a:ext cx="6262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19 </a:t>
            </a:r>
            <a:r>
              <a:rPr lang="zh-CN" altLang="en-US" dirty="0">
                <a:solidFill>
                  <a:schemeClr val="bg1"/>
                </a:solidFill>
              </a:rPr>
              <a:t>世纪，诸如齿轮、滑轮、链条以及凸轮等机械装置的设计标准化，奠定</a:t>
            </a:r>
            <a:r>
              <a:rPr lang="zh-CN" altLang="en-US" dirty="0" smtClean="0">
                <a:solidFill>
                  <a:schemeClr val="bg1"/>
                </a:solidFill>
              </a:rPr>
              <a:t>了生产</a:t>
            </a:r>
            <a:r>
              <a:rPr lang="zh-CN" altLang="en-US" dirty="0">
                <a:solidFill>
                  <a:schemeClr val="bg1"/>
                </a:solidFill>
              </a:rPr>
              <a:t>制造业的繁荣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1967524" y="2625624"/>
            <a:ext cx="626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20 </a:t>
            </a:r>
            <a:r>
              <a:rPr lang="zh-CN" altLang="en-US" dirty="0">
                <a:solidFill>
                  <a:schemeClr val="bg1"/>
                </a:solidFill>
              </a:rPr>
              <a:t>世纪，汽油发动机带动了汽车、摩托车及飞机的更新换代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1967524" y="3813777"/>
            <a:ext cx="626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20 </a:t>
            </a:r>
            <a:r>
              <a:rPr lang="zh-CN" altLang="en-US" dirty="0" smtClean="0">
                <a:solidFill>
                  <a:schemeClr val="bg1"/>
                </a:solidFill>
              </a:rPr>
              <a:t>世纪</a:t>
            </a:r>
            <a:r>
              <a:rPr lang="en-US" altLang="zh-CN" dirty="0" smtClean="0">
                <a:solidFill>
                  <a:schemeClr val="bg1"/>
                </a:solidFill>
              </a:rPr>
              <a:t>50 </a:t>
            </a:r>
            <a:r>
              <a:rPr lang="zh-CN" altLang="en-US" dirty="0">
                <a:solidFill>
                  <a:schemeClr val="bg1"/>
                </a:solidFill>
              </a:rPr>
              <a:t>年代前，集成电路的普及带动了诸多电器的发展</a:t>
            </a:r>
          </a:p>
        </p:txBody>
      </p:sp>
      <p:sp>
        <p:nvSpPr>
          <p:cNvPr id="39" name="右大括号 38"/>
          <p:cNvSpPr/>
          <p:nvPr/>
        </p:nvSpPr>
        <p:spPr>
          <a:xfrm>
            <a:off x="8287658" y="1514045"/>
            <a:ext cx="319315" cy="2549955"/>
          </a:xfrm>
          <a:prstGeom prst="rightBrace">
            <a:avLst/>
          </a:prstGeom>
          <a:noFill/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8839201" y="2425422"/>
            <a:ext cx="2264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科技发明的浪潮都是</a:t>
            </a:r>
          </a:p>
          <a:p>
            <a:r>
              <a:rPr lang="zh-CN" altLang="en-US" dirty="0" smtClean="0">
                <a:solidFill>
                  <a:schemeClr val="bg1"/>
                </a:solidFill>
              </a:rPr>
              <a:t>各种</a:t>
            </a:r>
            <a:r>
              <a:rPr lang="en-US" altLang="zh-CN" dirty="0" smtClean="0">
                <a:solidFill>
                  <a:schemeClr val="bg1"/>
                </a:solidFill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</a:rPr>
              <a:t>共同</a:t>
            </a:r>
            <a:r>
              <a:rPr lang="zh-CN" altLang="en-US" dirty="0">
                <a:solidFill>
                  <a:schemeClr val="bg1"/>
                </a:solidFill>
              </a:rPr>
              <a:t>引发的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9299122" y="2702421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2"/>
                </a:solidFill>
              </a:rPr>
              <a:t>要素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025582" y="5380439"/>
            <a:ext cx="62620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当今，</a:t>
            </a:r>
            <a:r>
              <a:rPr lang="zh-CN" altLang="en-US" dirty="0" smtClean="0">
                <a:solidFill>
                  <a:schemeClr val="bg1"/>
                </a:solidFill>
              </a:rPr>
              <a:t>这些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        </a:t>
            </a:r>
            <a:r>
              <a:rPr lang="zh-CN" altLang="en-US" dirty="0" smtClean="0">
                <a:solidFill>
                  <a:schemeClr val="bg1"/>
                </a:solidFill>
              </a:rPr>
              <a:t>指</a:t>
            </a:r>
            <a:r>
              <a:rPr lang="zh-CN" altLang="en-US" dirty="0">
                <a:solidFill>
                  <a:schemeClr val="bg1"/>
                </a:solidFill>
              </a:rPr>
              <a:t>的是信息、连接以及计算能力。世界上所有的信息</a:t>
            </a:r>
            <a:r>
              <a:rPr lang="zh-CN" altLang="en-US" dirty="0" smtClean="0">
                <a:solidFill>
                  <a:schemeClr val="bg1"/>
                </a:solidFill>
              </a:rPr>
              <a:t>、近乎</a:t>
            </a:r>
            <a:r>
              <a:rPr lang="zh-CN" altLang="en-US" dirty="0">
                <a:solidFill>
                  <a:schemeClr val="bg1"/>
                </a:solidFill>
              </a:rPr>
              <a:t>无限强大的计算能力、通达全球的技术，都为未来的发明者们所用。</a:t>
            </a:r>
          </a:p>
        </p:txBody>
      </p:sp>
    </p:spTree>
    <p:extLst>
      <p:ext uri="{BB962C8B-B14F-4D97-AF65-F5344CB8AC3E}">
        <p14:creationId xmlns:p14="http://schemas.microsoft.com/office/powerpoint/2010/main" val="415743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350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33333E-6 L -0.49427 0.39098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714" y="1953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 animBg="1"/>
      <p:bldP spid="40" grpId="0"/>
      <p:bldP spid="40" grpId="1"/>
      <p:bldP spid="41" grpId="0"/>
      <p:bldP spid="41" grpId="1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6654" y="-3214593"/>
            <a:ext cx="13504633" cy="1350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50">
        <p:fade/>
      </p:transition>
    </mc:Choice>
    <mc:Fallback xmlns="">
      <p:transition spd="med" advClick="0" advTm="2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375160" y="3599102"/>
            <a:ext cx="779489" cy="20372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5020351" y="3988038"/>
            <a:ext cx="779489" cy="16626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肘形连接符 2"/>
          <p:cNvCxnSpPr/>
          <p:nvPr/>
        </p:nvCxnSpPr>
        <p:spPr>
          <a:xfrm>
            <a:off x="3521335" y="1771445"/>
            <a:ext cx="6327203" cy="3864860"/>
          </a:xfrm>
          <a:prstGeom prst="bentConnector3">
            <a:avLst>
              <a:gd name="adj1" fmla="val 11"/>
            </a:avLst>
          </a:prstGeom>
          <a:ln w="22225">
            <a:solidFill>
              <a:schemeClr val="bg1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020350" y="2429711"/>
            <a:ext cx="779489" cy="32228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7375161" y="1983545"/>
            <a:ext cx="779489" cy="3669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058402" y="5914744"/>
            <a:ext cx="703384" cy="379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成本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205482" y="5906990"/>
            <a:ext cx="1118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运营难度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851052" y="721250"/>
            <a:ext cx="68849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在互联网时代，创建网络不仅仅是为了降低成本和方便运营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025" y="6858000"/>
            <a:ext cx="7634513" cy="763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65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11" grpId="0" animBg="1"/>
      <p:bldP spid="13" grpId="0" animBg="1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6293524" y="4078514"/>
            <a:ext cx="779489" cy="15577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肘形连接符 2"/>
          <p:cNvCxnSpPr/>
          <p:nvPr/>
        </p:nvCxnSpPr>
        <p:spPr>
          <a:xfrm>
            <a:off x="3521335" y="1771445"/>
            <a:ext cx="6327203" cy="3864860"/>
          </a:xfrm>
          <a:prstGeom prst="bentConnector3">
            <a:avLst>
              <a:gd name="adj1" fmla="val 11"/>
            </a:avLst>
          </a:prstGeom>
          <a:ln w="22225">
            <a:solidFill>
              <a:schemeClr val="bg1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123846" y="5917058"/>
            <a:ext cx="1118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产品质量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51052" y="721250"/>
            <a:ext cx="68849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更是为了从根本上提高</a:t>
            </a:r>
            <a:r>
              <a:rPr lang="zh-CN" altLang="en-US" sz="20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产品</a:t>
            </a:r>
            <a:r>
              <a:rPr lang="zh-CN" altLang="en-US" sz="20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质量</a:t>
            </a:r>
          </a:p>
        </p:txBody>
      </p:sp>
      <p:sp>
        <p:nvSpPr>
          <p:cNvPr id="10" name="矩形 9"/>
          <p:cNvSpPr/>
          <p:nvPr/>
        </p:nvSpPr>
        <p:spPr>
          <a:xfrm>
            <a:off x="6293524" y="2148114"/>
            <a:ext cx="779489" cy="34881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717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theme/theme1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1240</Words>
  <Application>Microsoft Office PowerPoint</Application>
  <PresentationFormat>宽屏</PresentationFormat>
  <Paragraphs>83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Myriad Arabic</vt:lpstr>
      <vt:lpstr>Ping Hei</vt:lpstr>
      <vt:lpstr>等线</vt:lpstr>
      <vt:lpstr>方正舒体</vt:lpstr>
      <vt:lpstr>汉仪细行楷简</vt:lpstr>
      <vt:lpstr>宋体</vt:lpstr>
      <vt:lpstr>幼圆</vt:lpstr>
      <vt:lpstr>造字工房悦黑体验版纤细体</vt:lpstr>
      <vt:lpstr>Arial</vt:lpstr>
      <vt:lpstr>Gotham</vt:lpstr>
      <vt:lpstr>3_Office 主题​​</vt:lpstr>
      <vt:lpstr>Office 主题​​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段翔</dc:creator>
  <cp:lastModifiedBy>YANGS</cp:lastModifiedBy>
  <cp:revision>79</cp:revision>
  <dcterms:created xsi:type="dcterms:W3CDTF">2016-03-10T07:35:37Z</dcterms:created>
  <dcterms:modified xsi:type="dcterms:W3CDTF">2016-09-08T13:37:06Z</dcterms:modified>
</cp:coreProperties>
</file>

<file path=docProps/thumbnail.jpeg>
</file>